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7" r:id="rId4"/>
    <p:sldId id="300" r:id="rId5"/>
    <p:sldId id="289" r:id="rId6"/>
    <p:sldId id="282" r:id="rId7"/>
    <p:sldId id="266" r:id="rId8"/>
    <p:sldId id="280" r:id="rId9"/>
    <p:sldId id="268" r:id="rId10"/>
    <p:sldId id="270" r:id="rId11"/>
    <p:sldId id="275" r:id="rId12"/>
    <p:sldId id="257" r:id="rId13"/>
    <p:sldId id="278" r:id="rId14"/>
    <p:sldId id="297" r:id="rId15"/>
    <p:sldId id="303" r:id="rId16"/>
    <p:sldId id="293" r:id="rId17"/>
    <p:sldId id="294" r:id="rId18"/>
    <p:sldId id="287" r:id="rId19"/>
    <p:sldId id="288" r:id="rId20"/>
    <p:sldId id="302" r:id="rId21"/>
    <p:sldId id="304" r:id="rId22"/>
    <p:sldId id="301" r:id="rId23"/>
    <p:sldId id="271" r:id="rId24"/>
    <p:sldId id="298" r:id="rId25"/>
    <p:sldId id="290" r:id="rId26"/>
    <p:sldId id="272" r:id="rId27"/>
    <p:sldId id="295" r:id="rId28"/>
    <p:sldId id="296" r:id="rId29"/>
    <p:sldId id="265"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41" autoAdjust="0"/>
  </p:normalViewPr>
  <p:slideViewPr>
    <p:cSldViewPr snapToGrid="0">
      <p:cViewPr varScale="1">
        <p:scale>
          <a:sx n="72" d="100"/>
          <a:sy n="72" d="100"/>
        </p:scale>
        <p:origin x="523"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6F13D-FAFE-4CAE-AA91-2693CE2A7981}"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C06AB-02DD-4051-A31F-279BDA6957AF}" type="slidenum">
              <a:rPr lang="en-US" smtClean="0"/>
              <a:t>‹#›</a:t>
            </a:fld>
            <a:endParaRPr lang="en-US"/>
          </a:p>
        </p:txBody>
      </p:sp>
    </p:spTree>
    <p:extLst>
      <p:ext uri="{BB962C8B-B14F-4D97-AF65-F5344CB8AC3E}">
        <p14:creationId xmlns:p14="http://schemas.microsoft.com/office/powerpoint/2010/main" val="150615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C06AB-02DD-4051-A31F-279BDA6957AF}" type="slidenum">
              <a:rPr lang="en-US" smtClean="0"/>
              <a:t>3</a:t>
            </a:fld>
            <a:endParaRPr lang="en-US"/>
          </a:p>
        </p:txBody>
      </p:sp>
    </p:spTree>
    <p:extLst>
      <p:ext uri="{BB962C8B-B14F-4D97-AF65-F5344CB8AC3E}">
        <p14:creationId xmlns:p14="http://schemas.microsoft.com/office/powerpoint/2010/main" val="1123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C06AB-02DD-4051-A31F-279BDA6957AF}" type="slidenum">
              <a:rPr lang="en-US" smtClean="0"/>
              <a:t>4</a:t>
            </a:fld>
            <a:endParaRPr lang="en-US"/>
          </a:p>
        </p:txBody>
      </p:sp>
    </p:spTree>
    <p:extLst>
      <p:ext uri="{BB962C8B-B14F-4D97-AF65-F5344CB8AC3E}">
        <p14:creationId xmlns:p14="http://schemas.microsoft.com/office/powerpoint/2010/main" val="168010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C06AB-02DD-4051-A31F-279BDA6957AF}" type="slidenum">
              <a:rPr lang="en-US" smtClean="0"/>
              <a:t>6</a:t>
            </a:fld>
            <a:endParaRPr lang="en-US"/>
          </a:p>
        </p:txBody>
      </p:sp>
    </p:spTree>
    <p:extLst>
      <p:ext uri="{BB962C8B-B14F-4D97-AF65-F5344CB8AC3E}">
        <p14:creationId xmlns:p14="http://schemas.microsoft.com/office/powerpoint/2010/main" val="206809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6051-CDAA-97CF-A17B-360668935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08E6E5-243B-7F11-4484-C6EFAEF9C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18CD9C-0AE8-4AD7-183A-2DF01012FA4E}"/>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5" name="Footer Placeholder 4">
            <a:extLst>
              <a:ext uri="{FF2B5EF4-FFF2-40B4-BE49-F238E27FC236}">
                <a16:creationId xmlns:a16="http://schemas.microsoft.com/office/drawing/2014/main" id="{8737F4D6-6AD1-B7F9-A9AB-130798DB2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7C4BB-D214-6483-2C9F-C41093007D67}"/>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188793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54CA-BA1B-A005-EAD6-685280C8C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1E1BCC-E961-CCDA-EF8E-221D5C00C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EC91E-C2CF-364A-730A-016B44E639C6}"/>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5" name="Footer Placeholder 4">
            <a:extLst>
              <a:ext uri="{FF2B5EF4-FFF2-40B4-BE49-F238E27FC236}">
                <a16:creationId xmlns:a16="http://schemas.microsoft.com/office/drawing/2014/main" id="{CE76C2A7-034B-9024-5036-F3584B386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76D5D-2DAA-A87A-C2A5-2606EB9E8BA4}"/>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167897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58F23-41F1-E9E2-FE0F-07F9C68A6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2DC8F5-AADA-E544-6086-438594E93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94E84-7315-02ED-329A-11151C59292E}"/>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5" name="Footer Placeholder 4">
            <a:extLst>
              <a:ext uri="{FF2B5EF4-FFF2-40B4-BE49-F238E27FC236}">
                <a16:creationId xmlns:a16="http://schemas.microsoft.com/office/drawing/2014/main" id="{E4A12C28-45C9-56C3-F564-C77638BA2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7C259-4F82-A221-B470-7844A038CCB8}"/>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327434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937D-8C41-A40B-0548-208EF40C90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8D9DD-C8CB-4087-6DDE-A913234EA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17604-76CA-5F0E-DBDF-1D5EA21B5666}"/>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5" name="Footer Placeholder 4">
            <a:extLst>
              <a:ext uri="{FF2B5EF4-FFF2-40B4-BE49-F238E27FC236}">
                <a16:creationId xmlns:a16="http://schemas.microsoft.com/office/drawing/2014/main" id="{995DC6CD-57A1-9E43-D2DB-E649BAB63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FF9CB-70E1-A83A-1444-3C5A1B9050B1}"/>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276790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7868-3CEC-5496-816F-44E0CE1BA0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101175-D7D4-DBC7-5E24-BE5D64D91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BABA15-B093-1CE4-FD37-90B8C4412C7A}"/>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5" name="Footer Placeholder 4">
            <a:extLst>
              <a:ext uri="{FF2B5EF4-FFF2-40B4-BE49-F238E27FC236}">
                <a16:creationId xmlns:a16="http://schemas.microsoft.com/office/drawing/2014/main" id="{4720ADB4-980F-F9D5-B528-167A0CF5C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921C3-B169-9107-7B4D-A2C4687DF26D}"/>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208064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45CB-E088-2E2B-8C6C-D888F53EB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E90C7-CB18-B977-6DBF-DEC4D1D5E8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10D17-06A2-85EC-0AFA-E1BCDBAE06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E36E7C-373A-930B-302A-11D0AA1BD519}"/>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6" name="Footer Placeholder 5">
            <a:extLst>
              <a:ext uri="{FF2B5EF4-FFF2-40B4-BE49-F238E27FC236}">
                <a16:creationId xmlns:a16="http://schemas.microsoft.com/office/drawing/2014/main" id="{0C7005C5-C08C-7B05-FCD0-20A25CC49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E7F12-0E29-8B3C-8FC3-F52DFE0EE22E}"/>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323123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A086-E096-94B4-7AE6-9A1B9D53EC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0E0478-1802-C271-A445-CDD518AAF8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F1636-0BF4-5D4E-2776-7156966F85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4DADBA-1030-4EEC-D7AD-87FB592B0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13CB76-E760-F924-2D12-7C6530EE4B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7062E5-A92F-3322-C33E-93B9ECFC4AC5}"/>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8" name="Footer Placeholder 7">
            <a:extLst>
              <a:ext uri="{FF2B5EF4-FFF2-40B4-BE49-F238E27FC236}">
                <a16:creationId xmlns:a16="http://schemas.microsoft.com/office/drawing/2014/main" id="{A6D9A2AE-5818-F5AE-C9BC-D0FDD0CC0E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BD3568-2474-3FD4-C81C-48FDD4A84F7F}"/>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316433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28E5-4423-8F1F-56E2-D5FE629CF5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00D3F4-F38E-BAA6-0771-50D6DB83394E}"/>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4" name="Footer Placeholder 3">
            <a:extLst>
              <a:ext uri="{FF2B5EF4-FFF2-40B4-BE49-F238E27FC236}">
                <a16:creationId xmlns:a16="http://schemas.microsoft.com/office/drawing/2014/main" id="{8EA92FAC-B2D8-C81E-FC83-8ADA5C9CDC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C790DD-DD4B-4EF9-FB22-9F1594EA8074}"/>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345617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4DC00-A6C3-A2EE-BADE-3467D8B4C1BB}"/>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3" name="Footer Placeholder 2">
            <a:extLst>
              <a:ext uri="{FF2B5EF4-FFF2-40B4-BE49-F238E27FC236}">
                <a16:creationId xmlns:a16="http://schemas.microsoft.com/office/drawing/2014/main" id="{E6CC36DE-DF5E-EF79-D05A-035BE20FEF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6866AE-B370-8141-478F-C979BD74A6CC}"/>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299315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372D-7853-8C02-9932-931039F08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56E1F7-F7E5-58C1-92AB-C76C6D7D1E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8D2593-542F-4C8E-8139-4FC6049BA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781B5-2002-F6D4-B2A9-7A27C16070CF}"/>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6" name="Footer Placeholder 5">
            <a:extLst>
              <a:ext uri="{FF2B5EF4-FFF2-40B4-BE49-F238E27FC236}">
                <a16:creationId xmlns:a16="http://schemas.microsoft.com/office/drawing/2014/main" id="{AC9D22CB-34F2-C8B5-E238-DF32471DA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5F54C-F1E7-985B-0CCE-81443A5974C3}"/>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220819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309E-ACEE-A1D7-7795-D63924C48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F99FC-D806-8983-BC53-475645D2A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F50008-D255-00D7-2C6C-FBF94ED54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A07CAE-AE8D-06B8-0D1C-53D523058347}"/>
              </a:ext>
            </a:extLst>
          </p:cNvPr>
          <p:cNvSpPr>
            <a:spLocks noGrp="1"/>
          </p:cNvSpPr>
          <p:nvPr>
            <p:ph type="dt" sz="half" idx="10"/>
          </p:nvPr>
        </p:nvSpPr>
        <p:spPr/>
        <p:txBody>
          <a:bodyPr/>
          <a:lstStyle/>
          <a:p>
            <a:fld id="{1F816E41-F3AE-4403-AC4E-380362654695}" type="datetimeFigureOut">
              <a:rPr lang="en-US" smtClean="0"/>
              <a:t>11/28/2022</a:t>
            </a:fld>
            <a:endParaRPr lang="en-US"/>
          </a:p>
        </p:txBody>
      </p:sp>
      <p:sp>
        <p:nvSpPr>
          <p:cNvPr id="6" name="Footer Placeholder 5">
            <a:extLst>
              <a:ext uri="{FF2B5EF4-FFF2-40B4-BE49-F238E27FC236}">
                <a16:creationId xmlns:a16="http://schemas.microsoft.com/office/drawing/2014/main" id="{B418DE4F-3B5D-DC20-7F29-F2487DD44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035451-4FF1-83ED-3091-6015C48320BB}"/>
              </a:ext>
            </a:extLst>
          </p:cNvPr>
          <p:cNvSpPr>
            <a:spLocks noGrp="1"/>
          </p:cNvSpPr>
          <p:nvPr>
            <p:ph type="sldNum" sz="quarter" idx="12"/>
          </p:nvPr>
        </p:nvSpPr>
        <p:spPr/>
        <p:txBody>
          <a:bodyPr/>
          <a:lstStyle/>
          <a:p>
            <a:fld id="{EDDA4DF0-05D4-4D5C-9F1E-0A5D6FBBB978}" type="slidenum">
              <a:rPr lang="en-US" smtClean="0"/>
              <a:t>‹#›</a:t>
            </a:fld>
            <a:endParaRPr lang="en-US"/>
          </a:p>
        </p:txBody>
      </p:sp>
    </p:spTree>
    <p:extLst>
      <p:ext uri="{BB962C8B-B14F-4D97-AF65-F5344CB8AC3E}">
        <p14:creationId xmlns:p14="http://schemas.microsoft.com/office/powerpoint/2010/main" val="7699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4FDD71-8844-5192-C681-C9E969E96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EC8C9-0CFE-DA0D-CA6C-2AE6E8B41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B625F-EAAF-9E4D-55B6-3F7DC6E0B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16E41-F3AE-4403-AC4E-380362654695}" type="datetimeFigureOut">
              <a:rPr lang="en-US" smtClean="0"/>
              <a:t>11/28/2022</a:t>
            </a:fld>
            <a:endParaRPr lang="en-US"/>
          </a:p>
        </p:txBody>
      </p:sp>
      <p:sp>
        <p:nvSpPr>
          <p:cNvPr id="5" name="Footer Placeholder 4">
            <a:extLst>
              <a:ext uri="{FF2B5EF4-FFF2-40B4-BE49-F238E27FC236}">
                <a16:creationId xmlns:a16="http://schemas.microsoft.com/office/drawing/2014/main" id="{DF31D477-74FA-4BBE-1F41-124F9FF1DD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380760-A7B6-0AA4-CCF4-E1EED4B2D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A4DF0-05D4-4D5C-9F1E-0A5D6FBBB978}" type="slidenum">
              <a:rPr lang="en-US" smtClean="0"/>
              <a:t>‹#›</a:t>
            </a:fld>
            <a:endParaRPr lang="en-US"/>
          </a:p>
        </p:txBody>
      </p:sp>
    </p:spTree>
    <p:extLst>
      <p:ext uri="{BB962C8B-B14F-4D97-AF65-F5344CB8AC3E}">
        <p14:creationId xmlns:p14="http://schemas.microsoft.com/office/powerpoint/2010/main" val="418060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wyorkupstate.com/outdoors/2016/09/new_york_drivers_less_likely_to_hit_a_deer_this_year_says_insurance_company.html" TargetMode="External"/><Relationship Id="rId2" Type="http://schemas.openxmlformats.org/officeDocument/2006/relationships/hyperlink" Target="https://www.nicb.org/"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newyorkupstate.com/news/erry-2018/09/0fc91825424808/where-in-upstate-ny-are-you-mo.html"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tickcheck.com/stats/county/new-york/otsego-county/ly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25118409/"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viddeer.com/files/AVID_Manual_2020.pdf"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mywoodlot.com/images/supporting_information/deer_browse_survey.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ec.ny.gov/docs/wildlife_pdf/forestimpactshandout.pdf" TargetMode="External"/><Relationship Id="rId2" Type="http://schemas.openxmlformats.org/officeDocument/2006/relationships/hyperlink" Target="https://www.allaboutbirds.org/news/could-deer-hunting-improve-habitat-for-forest-birds/"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s://www.dec.ny.gov/docs/wildlife_pdf/forestimpactshandout.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llaboutbirds.org/news/could-deer-hunting-improve-habitat-for-forest-birds/"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dec.ny.gov/animals/104911.html"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mucc.org/" TargetMode="External"/><Relationship Id="rId1" Type="http://schemas.openxmlformats.org/officeDocument/2006/relationships/slideLayout" Target="../slideLayouts/slideLayout7.xml"/><Relationship Id="rId4" Type="http://schemas.openxmlformats.org/officeDocument/2006/relationships/hyperlink" Target="http://mucc.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dec.ny.gov/animals/33973.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dec.ny.gov/animals/104956.html" TargetMode="External"/><Relationship Id="rId2" Type="http://schemas.openxmlformats.org/officeDocument/2006/relationships/hyperlink" Target="https://www.dec.ny.gov/animals/33973.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ec.ny.gov/animals/104911.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dec.ny.gov/animals/7197.html"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C4DD-E184-B697-1C29-340DDC4B655A}"/>
              </a:ext>
            </a:extLst>
          </p:cNvPr>
          <p:cNvSpPr>
            <a:spLocks noGrp="1"/>
          </p:cNvSpPr>
          <p:nvPr>
            <p:ph type="ctrTitle"/>
          </p:nvPr>
        </p:nvSpPr>
        <p:spPr>
          <a:xfrm>
            <a:off x="1318726" y="411587"/>
            <a:ext cx="9144000" cy="1763144"/>
          </a:xfrm>
        </p:spPr>
        <p:txBody>
          <a:bodyPr/>
          <a:lstStyle/>
          <a:p>
            <a:r>
              <a:rPr lang="en-US" sz="4800" dirty="0"/>
              <a:t>COMMUNITY-BASED</a:t>
            </a:r>
            <a:r>
              <a:rPr lang="en-US" dirty="0"/>
              <a:t> </a:t>
            </a:r>
            <a:br>
              <a:rPr lang="en-US" dirty="0"/>
            </a:br>
            <a:r>
              <a:rPr lang="en-US" dirty="0"/>
              <a:t>DEER MANAGEMENT PLAN</a:t>
            </a:r>
          </a:p>
        </p:txBody>
      </p:sp>
      <p:sp>
        <p:nvSpPr>
          <p:cNvPr id="3" name="Subtitle 2">
            <a:extLst>
              <a:ext uri="{FF2B5EF4-FFF2-40B4-BE49-F238E27FC236}">
                <a16:creationId xmlns:a16="http://schemas.microsoft.com/office/drawing/2014/main" id="{F300345C-1998-3D50-583F-4592CBB30B85}"/>
              </a:ext>
            </a:extLst>
          </p:cNvPr>
          <p:cNvSpPr>
            <a:spLocks noGrp="1"/>
          </p:cNvSpPr>
          <p:nvPr>
            <p:ph type="subTitle" idx="1"/>
          </p:nvPr>
        </p:nvSpPr>
        <p:spPr>
          <a:xfrm>
            <a:off x="1516133" y="2343150"/>
            <a:ext cx="3858300" cy="1085850"/>
          </a:xfrm>
        </p:spPr>
        <p:txBody>
          <a:bodyPr/>
          <a:lstStyle/>
          <a:p>
            <a:r>
              <a:rPr lang="en-US" dirty="0"/>
              <a:t>For the </a:t>
            </a:r>
          </a:p>
          <a:p>
            <a:r>
              <a:rPr lang="en-US" dirty="0"/>
              <a:t>CITY OF ONEONTA, NY</a:t>
            </a:r>
          </a:p>
        </p:txBody>
      </p:sp>
      <p:pic>
        <p:nvPicPr>
          <p:cNvPr id="4" name="Picture 2">
            <a:extLst>
              <a:ext uri="{FF2B5EF4-FFF2-40B4-BE49-F238E27FC236}">
                <a16:creationId xmlns:a16="http://schemas.microsoft.com/office/drawing/2014/main" id="{8986E44B-64BA-DBEB-AA6B-731F7FE07276}"/>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171240" y="2294081"/>
            <a:ext cx="3189856" cy="31564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4CB45AE3-D588-B461-8163-4F77C6138C7A}"/>
              </a:ext>
            </a:extLst>
          </p:cNvPr>
          <p:cNvSpPr txBox="1"/>
          <p:nvPr/>
        </p:nvSpPr>
        <p:spPr>
          <a:xfrm>
            <a:off x="685967" y="4724237"/>
            <a:ext cx="2655336" cy="1477328"/>
          </a:xfrm>
          <a:prstGeom prst="rect">
            <a:avLst/>
          </a:prstGeom>
          <a:noFill/>
        </p:spPr>
        <p:txBody>
          <a:bodyPr wrap="square">
            <a:spAutoFit/>
          </a:bodyPr>
          <a:lstStyle/>
          <a:p>
            <a:r>
              <a:rPr lang="en-US" i="1" dirty="0"/>
              <a:t>Sandy Bright</a:t>
            </a:r>
          </a:p>
          <a:p>
            <a:r>
              <a:rPr lang="en-US" i="1" dirty="0"/>
              <a:t>Susan Brunswick</a:t>
            </a:r>
          </a:p>
          <a:p>
            <a:r>
              <a:rPr lang="en-US" i="1" dirty="0"/>
              <a:t>Joann Chmielowski</a:t>
            </a:r>
          </a:p>
          <a:p>
            <a:r>
              <a:rPr lang="en-US" i="1" dirty="0"/>
              <a:t>Joe Chmielowski</a:t>
            </a:r>
          </a:p>
          <a:p>
            <a:r>
              <a:rPr lang="en-US" i="1" dirty="0"/>
              <a:t>Betsy Holland</a:t>
            </a:r>
          </a:p>
        </p:txBody>
      </p:sp>
      <p:sp>
        <p:nvSpPr>
          <p:cNvPr id="8" name="TextBox 7">
            <a:extLst>
              <a:ext uri="{FF2B5EF4-FFF2-40B4-BE49-F238E27FC236}">
                <a16:creationId xmlns:a16="http://schemas.microsoft.com/office/drawing/2014/main" id="{18578FA0-3611-FA48-3995-B1E09FB0D7A4}"/>
              </a:ext>
            </a:extLst>
          </p:cNvPr>
          <p:cNvSpPr txBox="1"/>
          <p:nvPr/>
        </p:nvSpPr>
        <p:spPr>
          <a:xfrm>
            <a:off x="3007122" y="4711914"/>
            <a:ext cx="2177143" cy="1477328"/>
          </a:xfrm>
          <a:prstGeom prst="rect">
            <a:avLst/>
          </a:prstGeom>
          <a:noFill/>
        </p:spPr>
        <p:txBody>
          <a:bodyPr wrap="square">
            <a:spAutoFit/>
          </a:bodyPr>
          <a:lstStyle/>
          <a:p>
            <a:r>
              <a:rPr lang="en-US" i="1" dirty="0"/>
              <a:t>Susan </a:t>
            </a:r>
            <a:r>
              <a:rPr lang="en-US" i="1" dirty="0" err="1"/>
              <a:t>Lettis</a:t>
            </a:r>
            <a:endParaRPr lang="en-US" i="1" dirty="0"/>
          </a:p>
          <a:p>
            <a:r>
              <a:rPr lang="en-US" i="1" dirty="0"/>
              <a:t>Wendy Miller-Willis</a:t>
            </a:r>
          </a:p>
          <a:p>
            <a:r>
              <a:rPr lang="en-US" i="1" dirty="0"/>
              <a:t>Marjorie O’Mara</a:t>
            </a:r>
          </a:p>
          <a:p>
            <a:r>
              <a:rPr lang="en-US" i="1" dirty="0"/>
              <a:t>Catherine </a:t>
            </a:r>
            <a:r>
              <a:rPr lang="en-US" i="1" dirty="0" err="1"/>
              <a:t>Paluch</a:t>
            </a:r>
            <a:endParaRPr lang="en-US" i="1" dirty="0"/>
          </a:p>
          <a:p>
            <a:r>
              <a:rPr lang="en-US" i="1" dirty="0"/>
              <a:t>Tom </a:t>
            </a:r>
            <a:r>
              <a:rPr lang="en-US" i="1" dirty="0" err="1"/>
              <a:t>Travisano</a:t>
            </a:r>
            <a:endParaRPr lang="en-US" i="1" dirty="0"/>
          </a:p>
        </p:txBody>
      </p:sp>
    </p:spTree>
    <p:extLst>
      <p:ext uri="{BB962C8B-B14F-4D97-AF65-F5344CB8AC3E}">
        <p14:creationId xmlns:p14="http://schemas.microsoft.com/office/powerpoint/2010/main" val="170119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1333499" y="2044005"/>
            <a:ext cx="8353426" cy="1815882"/>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Deer-related accidents </a:t>
            </a:r>
          </a:p>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Occurrence of tick-borne illnesses</a:t>
            </a:r>
          </a:p>
          <a:p>
            <a:pPr marL="457200" marR="0" indent="-457200">
              <a:spcBef>
                <a:spcPts val="0"/>
              </a:spcBef>
              <a:spcAft>
                <a:spcPts val="0"/>
              </a:spcAft>
              <a:buFont typeface="Arial" panose="020B0604020202020204" pitchFamily="34" charset="0"/>
              <a:buChar char="•"/>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Effects of deer overabundance locally on the environment</a:t>
            </a:r>
          </a:p>
        </p:txBody>
      </p:sp>
      <p:sp>
        <p:nvSpPr>
          <p:cNvPr id="6" name="TextBox 5">
            <a:extLst>
              <a:ext uri="{FF2B5EF4-FFF2-40B4-BE49-F238E27FC236}">
                <a16:creationId xmlns:a16="http://schemas.microsoft.com/office/drawing/2014/main" id="{6AFF3E49-52F3-7415-F93F-A19E2ADE821F}"/>
              </a:ext>
            </a:extLst>
          </p:cNvPr>
          <p:cNvSpPr txBox="1"/>
          <p:nvPr/>
        </p:nvSpPr>
        <p:spPr>
          <a:xfrm>
            <a:off x="824613" y="362758"/>
            <a:ext cx="8353426" cy="1446550"/>
          </a:xfrm>
          <a:prstGeom prst="rect">
            <a:avLst/>
          </a:prstGeom>
          <a:noFill/>
        </p:spPr>
        <p:txBody>
          <a:bodyPr wrap="square">
            <a:spAutoFit/>
          </a:bodyPr>
          <a:lstStyle/>
          <a:p>
            <a:pPr marL="0" marR="0" algn="ctr">
              <a:spcBef>
                <a:spcPts val="0"/>
              </a:spcBef>
              <a:spcAft>
                <a:spcPts val="0"/>
              </a:spcAft>
            </a:pPr>
            <a:r>
              <a:rPr lang="en-US" sz="3200" b="1" dirty="0">
                <a:effectLst/>
                <a:latin typeface="Cambria" panose="02040503050406030204" pitchFamily="18" charset="0"/>
                <a:ea typeface="MS Mincho" panose="02020609040205080304" pitchFamily="49" charset="-128"/>
                <a:cs typeface="Times New Roman" panose="02020603050405020304" pitchFamily="18" charset="0"/>
              </a:rPr>
              <a:t>So how do we know there’s a problem here?</a:t>
            </a:r>
          </a:p>
          <a:p>
            <a:pPr marL="0" marR="0" algn="ctr">
              <a:spcBef>
                <a:spcPts val="0"/>
              </a:spcBef>
              <a:spcAft>
                <a:spcPts val="0"/>
              </a:spcAft>
            </a:pPr>
            <a:endParaRPr lang="en-US" sz="2800" b="1"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2800" b="1" dirty="0">
                <a:effectLst/>
                <a:latin typeface="Cambria" panose="02040503050406030204" pitchFamily="18" charset="0"/>
                <a:ea typeface="MS Mincho" panose="02020609040205080304" pitchFamily="49" charset="-128"/>
                <a:cs typeface="Times New Roman" panose="02020603050405020304" pitchFamily="18" charset="0"/>
              </a:rPr>
              <a:t>Corroborating Information:</a:t>
            </a:r>
          </a:p>
        </p:txBody>
      </p:sp>
      <p:sp>
        <p:nvSpPr>
          <p:cNvPr id="3" name="TextBox 2">
            <a:extLst>
              <a:ext uri="{FF2B5EF4-FFF2-40B4-BE49-F238E27FC236}">
                <a16:creationId xmlns:a16="http://schemas.microsoft.com/office/drawing/2014/main" id="{7D15B76F-0B15-06E6-6695-8F63E8242BC2}"/>
              </a:ext>
            </a:extLst>
          </p:cNvPr>
          <p:cNvSpPr txBox="1"/>
          <p:nvPr/>
        </p:nvSpPr>
        <p:spPr>
          <a:xfrm>
            <a:off x="923065" y="4202307"/>
            <a:ext cx="9594206" cy="1569660"/>
          </a:xfrm>
          <a:prstGeom prst="rect">
            <a:avLst/>
          </a:prstGeom>
          <a:noFill/>
        </p:spPr>
        <p:txBody>
          <a:bodyPr wrap="square">
            <a:spAutoFit/>
          </a:bodyPr>
          <a:lstStyle/>
          <a:p>
            <a:pPr marR="0">
              <a:spcBef>
                <a:spcPts val="0"/>
              </a:spcBef>
              <a:spcAft>
                <a:spcPts val="0"/>
              </a:spcAft>
            </a:pPr>
            <a:r>
              <a:rPr lang="en-US" sz="2400" i="1" dirty="0">
                <a:effectLst/>
                <a:latin typeface="Cambria" panose="02040503050406030204" pitchFamily="18" charset="0"/>
                <a:ea typeface="MS Mincho" panose="02020609040205080304" pitchFamily="49" charset="-128"/>
                <a:cs typeface="Times New Roman" panose="02020603050405020304" pitchFamily="18" charset="0"/>
              </a:rPr>
              <a:t>* Because neither we nor the deer are isolated, we felt it appropriate to include information from outlying areas rather than limiting it to the city. We have been unable to find much current data on our specific local area, but the trend for all areas has been upward in recent years.</a:t>
            </a:r>
          </a:p>
        </p:txBody>
      </p:sp>
    </p:spTree>
    <p:extLst>
      <p:ext uri="{BB962C8B-B14F-4D97-AF65-F5344CB8AC3E}">
        <p14:creationId xmlns:p14="http://schemas.microsoft.com/office/powerpoint/2010/main" val="197798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1504948" y="1621987"/>
            <a:ext cx="9982201" cy="1384995"/>
          </a:xfrm>
          <a:prstGeom prst="rect">
            <a:avLst/>
          </a:prstGeom>
          <a:noFill/>
        </p:spPr>
        <p:txBody>
          <a:bodyPr wrap="square">
            <a:spAutoFit/>
          </a:bodyPr>
          <a:lstStyle/>
          <a:p>
            <a:pPr marL="0" marR="0">
              <a:spcBef>
                <a:spcPts val="0"/>
              </a:spcBef>
              <a:spcAft>
                <a:spcPts val="0"/>
              </a:spcAft>
            </a:pPr>
            <a:r>
              <a:rPr lang="en-US" sz="2800" dirty="0">
                <a:ea typeface="MS Mincho" panose="02020609040205080304" pitchFamily="49" charset="-128"/>
                <a:cs typeface="Times New Roman" panose="02020603050405020304" pitchFamily="18" charset="0"/>
              </a:rPr>
              <a:t>In 2017, Oneonta was ranked the 27</a:t>
            </a:r>
            <a:r>
              <a:rPr lang="en-US" sz="2800" baseline="30000" dirty="0">
                <a:ea typeface="MS Mincho" panose="02020609040205080304" pitchFamily="49" charset="-128"/>
                <a:cs typeface="Times New Roman" panose="02020603050405020304" pitchFamily="18" charset="0"/>
              </a:rPr>
              <a:t>th</a:t>
            </a:r>
            <a:r>
              <a:rPr lang="en-US" sz="2800" dirty="0">
                <a:ea typeface="MS Mincho" panose="02020609040205080304" pitchFamily="49" charset="-128"/>
                <a:cs typeface="Times New Roman" panose="02020603050405020304" pitchFamily="18" charset="0"/>
              </a:rPr>
              <a:t> most likely city in upstate New York to have a deer/vehicle collision, according to </a:t>
            </a:r>
            <a:r>
              <a:rPr lang="en-US" sz="2800" dirty="0"/>
              <a:t>The </a:t>
            </a:r>
            <a:r>
              <a:rPr lang="en-US" sz="2800" dirty="0">
                <a:hlinkClick r:id="rId2"/>
              </a:rPr>
              <a:t>National Insurance Crime Bureau</a:t>
            </a:r>
            <a:r>
              <a:rPr lang="en-US" sz="2800" dirty="0"/>
              <a:t>.     </a:t>
            </a:r>
            <a:endParaRPr lang="en-US" sz="2800" dirty="0">
              <a:effectLst/>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6AFF3E49-52F3-7415-F93F-A19E2ADE821F}"/>
              </a:ext>
            </a:extLst>
          </p:cNvPr>
          <p:cNvSpPr txBox="1"/>
          <p:nvPr/>
        </p:nvSpPr>
        <p:spPr>
          <a:xfrm>
            <a:off x="2247900" y="758309"/>
            <a:ext cx="6096000" cy="584775"/>
          </a:xfrm>
          <a:prstGeom prst="rect">
            <a:avLst/>
          </a:prstGeom>
          <a:noFill/>
        </p:spPr>
        <p:txBody>
          <a:bodyPr wrap="square">
            <a:spAutoFit/>
          </a:bodyPr>
          <a:lstStyle/>
          <a:p>
            <a:pPr algn="ctr"/>
            <a:r>
              <a:rPr lang="en-US" sz="3200" b="1" dirty="0">
                <a:effectLst/>
                <a:latin typeface="Cambria" panose="02040503050406030204" pitchFamily="18" charset="0"/>
                <a:ea typeface="MS Mincho" panose="02020609040205080304" pitchFamily="49" charset="-128"/>
                <a:cs typeface="Times New Roman" panose="02020603050405020304" pitchFamily="18" charset="0"/>
              </a:rPr>
              <a:t>DEER-RELATED ACCIDENTS</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7234A853-3254-A87B-7307-043E472A3934}"/>
              </a:ext>
            </a:extLst>
          </p:cNvPr>
          <p:cNvSpPr txBox="1"/>
          <p:nvPr/>
        </p:nvSpPr>
        <p:spPr>
          <a:xfrm>
            <a:off x="1441844" y="3851019"/>
            <a:ext cx="5054203" cy="1200329"/>
          </a:xfrm>
          <a:prstGeom prst="rect">
            <a:avLst/>
          </a:prstGeom>
          <a:noFill/>
        </p:spPr>
        <p:txBody>
          <a:bodyPr wrap="square">
            <a:spAutoFit/>
          </a:bodyPr>
          <a:lstStyle/>
          <a:p>
            <a:r>
              <a:rPr lang="en-US" sz="2400" i="1" dirty="0"/>
              <a:t>Statewide, the odds a </a:t>
            </a:r>
            <a:r>
              <a:rPr lang="en-US" sz="2400" i="1" dirty="0">
                <a:hlinkClick r:id="rId3"/>
              </a:rPr>
              <a:t>New Yorker will hit a deer are 1 in 161</a:t>
            </a:r>
            <a:r>
              <a:rPr lang="en-US" sz="2400" i="1" dirty="0"/>
              <a:t>, and collisions can cost drivers thousands of dollars.</a:t>
            </a:r>
          </a:p>
        </p:txBody>
      </p:sp>
      <p:sp>
        <p:nvSpPr>
          <p:cNvPr id="9" name="TextBox 8">
            <a:extLst>
              <a:ext uri="{FF2B5EF4-FFF2-40B4-BE49-F238E27FC236}">
                <a16:creationId xmlns:a16="http://schemas.microsoft.com/office/drawing/2014/main" id="{B496944D-4B1D-9F11-5E85-541E8C3A880E}"/>
              </a:ext>
            </a:extLst>
          </p:cNvPr>
          <p:cNvSpPr txBox="1"/>
          <p:nvPr/>
        </p:nvSpPr>
        <p:spPr>
          <a:xfrm>
            <a:off x="1347195" y="5707127"/>
            <a:ext cx="8697515" cy="369332"/>
          </a:xfrm>
          <a:prstGeom prst="rect">
            <a:avLst/>
          </a:prstGeom>
          <a:noFill/>
        </p:spPr>
        <p:txBody>
          <a:bodyPr wrap="square">
            <a:spAutoFit/>
          </a:bodyPr>
          <a:lstStyle/>
          <a:p>
            <a:r>
              <a:rPr lang="en-US" dirty="0">
                <a:hlinkClick r:id="rId4"/>
              </a:rPr>
              <a:t>https://www.newyorkupstate.com/news/</a:t>
            </a:r>
            <a:endParaRPr lang="en-US" dirty="0"/>
          </a:p>
        </p:txBody>
      </p:sp>
      <p:pic>
        <p:nvPicPr>
          <p:cNvPr id="4098" name="Picture 2">
            <a:extLst>
              <a:ext uri="{FF2B5EF4-FFF2-40B4-BE49-F238E27FC236}">
                <a16:creationId xmlns:a16="http://schemas.microsoft.com/office/drawing/2014/main" id="{0841A245-CF66-A660-77BC-41F8F32BEACC}"/>
              </a:ext>
            </a:extLst>
          </p:cNvPr>
          <p:cNvPicPr>
            <a:picLocks noChangeAspect="1" noChangeArrowheads="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192962" y="3285885"/>
            <a:ext cx="2851748" cy="26059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7541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Deer Human Collision Video ">
            <a:hlinkClick r:id="" action="ppaction://media"/>
            <a:extLst>
              <a:ext uri="{FF2B5EF4-FFF2-40B4-BE49-F238E27FC236}">
                <a16:creationId xmlns:a16="http://schemas.microsoft.com/office/drawing/2014/main" id="{F44D1FA7-3047-B89B-AF79-743D503346E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2831" y="288622"/>
            <a:ext cx="8432800" cy="6324600"/>
          </a:xfrm>
          <a:prstGeom prst="rect">
            <a:avLst/>
          </a:prstGeom>
        </p:spPr>
      </p:pic>
      <p:sp>
        <p:nvSpPr>
          <p:cNvPr id="4" name="TextBox 3">
            <a:extLst>
              <a:ext uri="{FF2B5EF4-FFF2-40B4-BE49-F238E27FC236}">
                <a16:creationId xmlns:a16="http://schemas.microsoft.com/office/drawing/2014/main" id="{205B5691-A8CE-010E-484A-59B2D4B7F646}"/>
              </a:ext>
            </a:extLst>
          </p:cNvPr>
          <p:cNvSpPr txBox="1"/>
          <p:nvPr/>
        </p:nvSpPr>
        <p:spPr>
          <a:xfrm>
            <a:off x="9368589" y="3783614"/>
            <a:ext cx="2069431" cy="1631216"/>
          </a:xfrm>
          <a:prstGeom prst="rect">
            <a:avLst/>
          </a:prstGeom>
          <a:noFill/>
        </p:spPr>
        <p:txBody>
          <a:bodyPr wrap="square">
            <a:spAutoFit/>
          </a:bodyPr>
          <a:lstStyle/>
          <a:p>
            <a:pPr rtl="0">
              <a:spcBef>
                <a:spcPts val="2800"/>
              </a:spcBef>
              <a:spcAft>
                <a:spcPts val="2800"/>
              </a:spcAft>
            </a:pPr>
            <a:r>
              <a:rPr lang="en-US" sz="2000" b="0" i="1" u="none" strike="noStrike" dirty="0">
                <a:solidFill>
                  <a:srgbClr val="000000"/>
                </a:solidFill>
                <a:effectLst/>
                <a:latin typeface="Arial" panose="020B0604020202020204" pitchFamily="34" charset="0"/>
              </a:rPr>
              <a:t>Video captured by security camera at the Oneonta High School</a:t>
            </a:r>
            <a:endParaRPr lang="en-US" sz="2000" dirty="0">
              <a:effectLst/>
            </a:endParaRPr>
          </a:p>
        </p:txBody>
      </p:sp>
      <p:sp>
        <p:nvSpPr>
          <p:cNvPr id="5" name="TextBox 4">
            <a:extLst>
              <a:ext uri="{FF2B5EF4-FFF2-40B4-BE49-F238E27FC236}">
                <a16:creationId xmlns:a16="http://schemas.microsoft.com/office/drawing/2014/main" id="{B6E70C25-FCD4-79DC-2066-600D77FBCD6B}"/>
              </a:ext>
            </a:extLst>
          </p:cNvPr>
          <p:cNvSpPr txBox="1"/>
          <p:nvPr/>
        </p:nvSpPr>
        <p:spPr>
          <a:xfrm>
            <a:off x="9070850" y="960571"/>
            <a:ext cx="2664907" cy="1200329"/>
          </a:xfrm>
          <a:prstGeom prst="rect">
            <a:avLst/>
          </a:prstGeom>
          <a:noFill/>
        </p:spPr>
        <p:txBody>
          <a:bodyPr wrap="square">
            <a:spAutoFit/>
          </a:bodyPr>
          <a:lstStyle/>
          <a:p>
            <a:r>
              <a:rPr lang="en-US" sz="2400" b="1" i="1" dirty="0">
                <a:solidFill>
                  <a:srgbClr val="000000"/>
                </a:solidFill>
                <a:latin typeface="Arial" panose="020B0604020202020204" pitchFamily="34" charset="0"/>
              </a:rPr>
              <a:t>Who needs a car in order to have a deer accident?</a:t>
            </a:r>
            <a:endParaRPr lang="en-US" sz="2400" dirty="0"/>
          </a:p>
        </p:txBody>
      </p:sp>
    </p:spTree>
    <p:extLst>
      <p:ext uri="{BB962C8B-B14F-4D97-AF65-F5344CB8AC3E}">
        <p14:creationId xmlns:p14="http://schemas.microsoft.com/office/powerpoint/2010/main" val="26283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5B7709-847B-6352-E429-F8DB0960139F}"/>
              </a:ext>
            </a:extLst>
          </p:cNvPr>
          <p:cNvPicPr>
            <a:picLocks noChangeAspect="1"/>
          </p:cNvPicPr>
          <p:nvPr/>
        </p:nvPicPr>
        <p:blipFill>
          <a:blip r:embed="rId2"/>
          <a:stretch>
            <a:fillRect/>
          </a:stretch>
        </p:blipFill>
        <p:spPr>
          <a:xfrm rot="5400000">
            <a:off x="5577030" y="5314080"/>
            <a:ext cx="383143" cy="2085420"/>
          </a:xfrm>
          <a:prstGeom prst="rect">
            <a:avLst/>
          </a:prstGeom>
        </p:spPr>
      </p:pic>
      <p:pic>
        <p:nvPicPr>
          <p:cNvPr id="11" name="Picture 10">
            <a:extLst>
              <a:ext uri="{FF2B5EF4-FFF2-40B4-BE49-F238E27FC236}">
                <a16:creationId xmlns:a16="http://schemas.microsoft.com/office/drawing/2014/main" id="{5F756A50-6D7C-C5EA-1452-D2C8A7C20C98}"/>
              </a:ext>
            </a:extLst>
          </p:cNvPr>
          <p:cNvPicPr>
            <a:picLocks noChangeAspect="1"/>
          </p:cNvPicPr>
          <p:nvPr/>
        </p:nvPicPr>
        <p:blipFill>
          <a:blip r:embed="rId2"/>
          <a:stretch>
            <a:fillRect/>
          </a:stretch>
        </p:blipFill>
        <p:spPr>
          <a:xfrm rot="5400000">
            <a:off x="1492017" y="5107372"/>
            <a:ext cx="419136" cy="2534829"/>
          </a:xfrm>
          <a:prstGeom prst="rect">
            <a:avLst/>
          </a:prstGeom>
        </p:spPr>
      </p:pic>
      <p:pic>
        <p:nvPicPr>
          <p:cNvPr id="5" name="Picture 4">
            <a:extLst>
              <a:ext uri="{FF2B5EF4-FFF2-40B4-BE49-F238E27FC236}">
                <a16:creationId xmlns:a16="http://schemas.microsoft.com/office/drawing/2014/main" id="{9A990832-B614-2212-CB1A-825DBF5CD367}"/>
              </a:ext>
            </a:extLst>
          </p:cNvPr>
          <p:cNvPicPr>
            <a:picLocks noChangeAspect="1"/>
          </p:cNvPicPr>
          <p:nvPr/>
        </p:nvPicPr>
        <p:blipFill>
          <a:blip r:embed="rId3"/>
          <a:stretch>
            <a:fillRect/>
          </a:stretch>
        </p:blipFill>
        <p:spPr>
          <a:xfrm>
            <a:off x="319087" y="0"/>
            <a:ext cx="6492225" cy="6251510"/>
          </a:xfrm>
          <a:prstGeom prst="rect">
            <a:avLst/>
          </a:prstGeom>
        </p:spPr>
      </p:pic>
      <p:sp>
        <p:nvSpPr>
          <p:cNvPr id="12" name="TextBox 11">
            <a:extLst>
              <a:ext uri="{FF2B5EF4-FFF2-40B4-BE49-F238E27FC236}">
                <a16:creationId xmlns:a16="http://schemas.microsoft.com/office/drawing/2014/main" id="{C95E889B-DDDE-2689-2798-4A8CC87E0584}"/>
              </a:ext>
            </a:extLst>
          </p:cNvPr>
          <p:cNvSpPr txBox="1"/>
          <p:nvPr/>
        </p:nvSpPr>
        <p:spPr>
          <a:xfrm>
            <a:off x="8131590" y="5165205"/>
            <a:ext cx="3381776" cy="923330"/>
          </a:xfrm>
          <a:prstGeom prst="rect">
            <a:avLst/>
          </a:prstGeom>
          <a:noFill/>
        </p:spPr>
        <p:txBody>
          <a:bodyPr wrap="square">
            <a:spAutoFit/>
          </a:bodyPr>
          <a:lstStyle/>
          <a:p>
            <a:r>
              <a:rPr lang="en-US" dirty="0">
                <a:hlinkClick r:id="rId4"/>
              </a:rPr>
              <a:t>https://www.tickcheck.com/stats/county/new-york/otsego-county/lyme</a:t>
            </a:r>
            <a:endParaRPr lang="en-US" dirty="0"/>
          </a:p>
        </p:txBody>
      </p:sp>
      <p:sp>
        <p:nvSpPr>
          <p:cNvPr id="3" name="TextBox 2">
            <a:extLst>
              <a:ext uri="{FF2B5EF4-FFF2-40B4-BE49-F238E27FC236}">
                <a16:creationId xmlns:a16="http://schemas.microsoft.com/office/drawing/2014/main" id="{214C7137-A030-8FF5-BFC7-CA38DB67B88C}"/>
              </a:ext>
            </a:extLst>
          </p:cNvPr>
          <p:cNvSpPr txBox="1"/>
          <p:nvPr/>
        </p:nvSpPr>
        <p:spPr>
          <a:xfrm>
            <a:off x="7812505" y="651899"/>
            <a:ext cx="3805364" cy="3539430"/>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CONFIRMED cases of Lyme disease in Otsego County</a:t>
            </a:r>
          </a:p>
          <a:p>
            <a:pPr algn="ctr"/>
            <a:r>
              <a:rPr lang="en-US" sz="2400" dirty="0">
                <a:latin typeface="Times New Roman" panose="02020603050405020304" pitchFamily="18" charset="0"/>
                <a:cs typeface="Times New Roman" panose="02020603050405020304" pitchFamily="18" charset="0"/>
              </a:rPr>
              <a:t>from 2000 – 2018</a:t>
            </a:r>
          </a:p>
          <a:p>
            <a:pPr algn="ctr"/>
            <a:endParaRPr lang="en-US" sz="2000" dirty="0">
              <a:latin typeface="Times New Roman" panose="02020603050405020304" pitchFamily="18" charset="0"/>
              <a:cs typeface="Times New Roman" panose="02020603050405020304" pitchFamily="18" charset="0"/>
            </a:endParaRPr>
          </a:p>
          <a:p>
            <a:pPr algn="ctr"/>
            <a:endParaRPr lang="en-US" sz="2400" b="1" dirty="0"/>
          </a:p>
          <a:p>
            <a:pPr algn="ctr"/>
            <a:r>
              <a:rPr lang="en-US" sz="2400" b="1" i="1" dirty="0"/>
              <a:t>The actual number of Lyme disease cases may be 10 times greater. </a:t>
            </a:r>
          </a:p>
        </p:txBody>
      </p:sp>
      <p:pic>
        <p:nvPicPr>
          <p:cNvPr id="4" name="Picture 3">
            <a:extLst>
              <a:ext uri="{FF2B5EF4-FFF2-40B4-BE49-F238E27FC236}">
                <a16:creationId xmlns:a16="http://schemas.microsoft.com/office/drawing/2014/main" id="{D2C1868D-E34C-75B0-C8EE-AD11BF93D824}"/>
              </a:ext>
            </a:extLst>
          </p:cNvPr>
          <p:cNvPicPr>
            <a:picLocks noChangeAspect="1"/>
          </p:cNvPicPr>
          <p:nvPr/>
        </p:nvPicPr>
        <p:blipFill>
          <a:blip r:embed="rId5"/>
          <a:stretch>
            <a:fillRect/>
          </a:stretch>
        </p:blipFill>
        <p:spPr>
          <a:xfrm>
            <a:off x="574131" y="0"/>
            <a:ext cx="1824121" cy="1675527"/>
          </a:xfrm>
          <a:prstGeom prst="rect">
            <a:avLst/>
          </a:prstGeom>
        </p:spPr>
      </p:pic>
      <p:sp>
        <p:nvSpPr>
          <p:cNvPr id="14" name="TextBox 13">
            <a:extLst>
              <a:ext uri="{FF2B5EF4-FFF2-40B4-BE49-F238E27FC236}">
                <a16:creationId xmlns:a16="http://schemas.microsoft.com/office/drawing/2014/main" id="{A9FBF468-99F5-07DB-C282-38A6F219BFA7}"/>
              </a:ext>
            </a:extLst>
          </p:cNvPr>
          <p:cNvSpPr txBox="1"/>
          <p:nvPr/>
        </p:nvSpPr>
        <p:spPr>
          <a:xfrm>
            <a:off x="434170" y="6488668"/>
            <a:ext cx="2534830" cy="369332"/>
          </a:xfrm>
          <a:prstGeom prst="rect">
            <a:avLst/>
          </a:prstGeom>
          <a:noFill/>
        </p:spPr>
        <p:txBody>
          <a:bodyPr wrap="square">
            <a:spAutoFit/>
          </a:bodyPr>
          <a:lstStyle/>
          <a:p>
            <a:r>
              <a:rPr lang="en-US" sz="1800" b="1" i="1" dirty="0"/>
              <a:t>Average 1.6 cases/year </a:t>
            </a:r>
            <a:endParaRPr lang="en-US" dirty="0"/>
          </a:p>
        </p:txBody>
      </p:sp>
      <p:sp>
        <p:nvSpPr>
          <p:cNvPr id="17" name="TextBox 16">
            <a:extLst>
              <a:ext uri="{FF2B5EF4-FFF2-40B4-BE49-F238E27FC236}">
                <a16:creationId xmlns:a16="http://schemas.microsoft.com/office/drawing/2014/main" id="{39B1AA77-97E9-5AD0-4940-AB0C5CE37D10}"/>
              </a:ext>
            </a:extLst>
          </p:cNvPr>
          <p:cNvSpPr txBox="1"/>
          <p:nvPr/>
        </p:nvSpPr>
        <p:spPr>
          <a:xfrm>
            <a:off x="4501186" y="6488668"/>
            <a:ext cx="2534829" cy="369332"/>
          </a:xfrm>
          <a:prstGeom prst="rect">
            <a:avLst/>
          </a:prstGeom>
          <a:noFill/>
        </p:spPr>
        <p:txBody>
          <a:bodyPr wrap="square">
            <a:spAutoFit/>
          </a:bodyPr>
          <a:lstStyle/>
          <a:p>
            <a:r>
              <a:rPr lang="en-US" sz="1800" b="1" i="1" dirty="0"/>
              <a:t>Average </a:t>
            </a:r>
            <a:r>
              <a:rPr lang="en-US" b="1" i="1" dirty="0"/>
              <a:t>54.7 </a:t>
            </a:r>
            <a:r>
              <a:rPr lang="en-US" sz="1800" b="1" i="1" dirty="0"/>
              <a:t>cases/year </a:t>
            </a:r>
            <a:endParaRPr lang="en-US" dirty="0"/>
          </a:p>
        </p:txBody>
      </p:sp>
    </p:spTree>
    <p:extLst>
      <p:ext uri="{BB962C8B-B14F-4D97-AF65-F5344CB8AC3E}">
        <p14:creationId xmlns:p14="http://schemas.microsoft.com/office/powerpoint/2010/main" val="359215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457200" y="741275"/>
            <a:ext cx="5413073" cy="2246769"/>
          </a:xfrm>
          <a:prstGeom prst="rect">
            <a:avLst/>
          </a:prstGeom>
          <a:noFill/>
        </p:spPr>
        <p:txBody>
          <a:bodyPr wrap="square">
            <a:spAutoFit/>
          </a:bodyPr>
          <a:lstStyle/>
          <a:p>
            <a:pPr marL="0" marR="0">
              <a:spcBef>
                <a:spcPts val="0"/>
              </a:spcBef>
              <a:spcAft>
                <a:spcPts val="0"/>
              </a:spcAft>
            </a:pPr>
            <a:r>
              <a:rPr lang="en-US" sz="2800" dirty="0">
                <a:ea typeface="MS Mincho" panose="02020609040205080304" pitchFamily="49" charset="-128"/>
                <a:cs typeface="Times New Roman" panose="02020603050405020304" pitchFamily="18" charset="0"/>
              </a:rPr>
              <a:t>In the first 10½ months of 2022, there have been 114 confirmed cases of Lyme disease </a:t>
            </a:r>
            <a:r>
              <a:rPr lang="en-US" sz="2800" b="1" i="1" dirty="0">
                <a:ea typeface="MS Mincho" panose="02020609040205080304" pitchFamily="49" charset="-128"/>
                <a:cs typeface="Times New Roman" panose="02020603050405020304" pitchFamily="18" charset="0"/>
              </a:rPr>
              <a:t>IN ONEONTA ALONE, </a:t>
            </a:r>
            <a:r>
              <a:rPr lang="en-US" sz="2800" dirty="0">
                <a:ea typeface="MS Mincho" panose="02020609040205080304" pitchFamily="49" charset="-128"/>
                <a:cs typeface="Times New Roman" panose="02020603050405020304" pitchFamily="18" charset="0"/>
              </a:rPr>
              <a:t>more than twice the cases in the entire county a few years ago.</a:t>
            </a:r>
            <a:endParaRPr lang="en-US" sz="2800" dirty="0">
              <a:effectLst/>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7234A853-3254-A87B-7307-043E472A3934}"/>
              </a:ext>
            </a:extLst>
          </p:cNvPr>
          <p:cNvSpPr txBox="1"/>
          <p:nvPr/>
        </p:nvSpPr>
        <p:spPr>
          <a:xfrm>
            <a:off x="6554610" y="2126270"/>
            <a:ext cx="4960449" cy="646331"/>
          </a:xfrm>
          <a:prstGeom prst="rect">
            <a:avLst/>
          </a:prstGeom>
          <a:noFill/>
        </p:spPr>
        <p:txBody>
          <a:bodyPr wrap="square">
            <a:spAutoFit/>
          </a:bodyPr>
          <a:lstStyle/>
          <a:p>
            <a:r>
              <a:rPr lang="en-US" i="1" dirty="0"/>
              <a:t>Thanks to Diane </a:t>
            </a:r>
            <a:r>
              <a:rPr lang="en-US" i="1" dirty="0" err="1"/>
              <a:t>Georgeson</a:t>
            </a:r>
            <a:r>
              <a:rPr lang="en-US" i="1" dirty="0"/>
              <a:t> for getting us the most recent statistics, reported as of Nov. 16</a:t>
            </a:r>
            <a:r>
              <a:rPr lang="en-US" i="1" baseline="30000" dirty="0"/>
              <a:t>th</a:t>
            </a:r>
            <a:r>
              <a:rPr lang="en-US" i="1" dirty="0"/>
              <a:t>, 2022.</a:t>
            </a:r>
          </a:p>
        </p:txBody>
      </p:sp>
      <p:pic>
        <p:nvPicPr>
          <p:cNvPr id="8" name="Picture 7">
            <a:extLst>
              <a:ext uri="{FF2B5EF4-FFF2-40B4-BE49-F238E27FC236}">
                <a16:creationId xmlns:a16="http://schemas.microsoft.com/office/drawing/2014/main" id="{D9FF946B-91DE-4454-9971-ADC2FEFAC1FC}"/>
              </a:ext>
            </a:extLst>
          </p:cNvPr>
          <p:cNvPicPr>
            <a:picLocks noChangeAspect="1"/>
          </p:cNvPicPr>
          <p:nvPr/>
        </p:nvPicPr>
        <p:blipFill>
          <a:blip r:embed="rId2"/>
          <a:stretch>
            <a:fillRect/>
          </a:stretch>
        </p:blipFill>
        <p:spPr>
          <a:xfrm>
            <a:off x="6709144" y="260026"/>
            <a:ext cx="3361870" cy="1706997"/>
          </a:xfrm>
          <a:prstGeom prst="rect">
            <a:avLst/>
          </a:prstGeom>
        </p:spPr>
      </p:pic>
      <p:sp>
        <p:nvSpPr>
          <p:cNvPr id="5" name="TextBox 4">
            <a:extLst>
              <a:ext uri="{FF2B5EF4-FFF2-40B4-BE49-F238E27FC236}">
                <a16:creationId xmlns:a16="http://schemas.microsoft.com/office/drawing/2014/main" id="{4DD4BCF4-1476-1017-8240-06C63CD965D2}"/>
              </a:ext>
            </a:extLst>
          </p:cNvPr>
          <p:cNvSpPr txBox="1"/>
          <p:nvPr/>
        </p:nvSpPr>
        <p:spPr>
          <a:xfrm>
            <a:off x="676941" y="4203327"/>
            <a:ext cx="10808623" cy="1631216"/>
          </a:xfrm>
          <a:prstGeom prst="rect">
            <a:avLst/>
          </a:prstGeom>
          <a:noFill/>
        </p:spPr>
        <p:txBody>
          <a:bodyPr wrap="square">
            <a:spAutoFit/>
          </a:bodyPr>
          <a:lstStyle/>
          <a:p>
            <a:r>
              <a:rPr lang="en-US" sz="2000" dirty="0"/>
              <a:t>According to this study, the number of Lyme disease cases was strongly correlated to deer density. Reducing deer density to 5.1 deer/km</a:t>
            </a:r>
            <a:r>
              <a:rPr lang="en-US" sz="2000" baseline="30000" dirty="0"/>
              <a:t>2</a:t>
            </a:r>
            <a:r>
              <a:rPr lang="en-US" sz="2000" dirty="0"/>
              <a:t> resulted in:</a:t>
            </a:r>
          </a:p>
          <a:p>
            <a:endParaRPr lang="en-US" sz="2000" dirty="0"/>
          </a:p>
          <a:p>
            <a:pPr marL="285750" indent="-285750">
              <a:buFont typeface="Arial" panose="020B0604020202020204" pitchFamily="34" charset="0"/>
              <a:buChar char="•"/>
            </a:pPr>
            <a:r>
              <a:rPr lang="en-US" sz="2000" dirty="0"/>
              <a:t>76% reduction in tick abundance, </a:t>
            </a:r>
          </a:p>
          <a:p>
            <a:pPr marL="285750" indent="-285750">
              <a:buFont typeface="Arial" panose="020B0604020202020204" pitchFamily="34" charset="0"/>
              <a:buChar char="•"/>
            </a:pPr>
            <a:r>
              <a:rPr lang="en-US" sz="2000" dirty="0"/>
              <a:t>80% reduction in resident-reported cases of Lyme disease</a:t>
            </a:r>
          </a:p>
        </p:txBody>
      </p:sp>
      <p:sp>
        <p:nvSpPr>
          <p:cNvPr id="9" name="TextBox 8">
            <a:extLst>
              <a:ext uri="{FF2B5EF4-FFF2-40B4-BE49-F238E27FC236}">
                <a16:creationId xmlns:a16="http://schemas.microsoft.com/office/drawing/2014/main" id="{E3A93B59-DEC3-1761-E454-F486E833487D}"/>
              </a:ext>
            </a:extLst>
          </p:cNvPr>
          <p:cNvSpPr txBox="1"/>
          <p:nvPr/>
        </p:nvSpPr>
        <p:spPr>
          <a:xfrm>
            <a:off x="676941" y="3241577"/>
            <a:ext cx="10576763" cy="830997"/>
          </a:xfrm>
          <a:prstGeom prst="rect">
            <a:avLst/>
          </a:prstGeom>
          <a:noFill/>
        </p:spPr>
        <p:txBody>
          <a:bodyPr wrap="square">
            <a:spAutoFit/>
          </a:bodyPr>
          <a:lstStyle/>
          <a:p>
            <a:r>
              <a:rPr lang="en-US" sz="2400" b="1" dirty="0">
                <a:hlinkClick r:id="rId3"/>
              </a:rPr>
              <a:t>The relationship between deer density, tick abundance, and human cases of Lyme disease in a residential community</a:t>
            </a:r>
            <a:r>
              <a:rPr lang="en-US" sz="2400" i="1" dirty="0"/>
              <a:t>       </a:t>
            </a:r>
            <a:r>
              <a:rPr lang="en-US" sz="2000" i="1" dirty="0"/>
              <a:t>13-year study conducted in a Connecticut community</a:t>
            </a:r>
            <a:endParaRPr lang="en-US" sz="2400" b="1" i="1" dirty="0"/>
          </a:p>
        </p:txBody>
      </p:sp>
    </p:spTree>
    <p:extLst>
      <p:ext uri="{BB962C8B-B14F-4D97-AF65-F5344CB8AC3E}">
        <p14:creationId xmlns:p14="http://schemas.microsoft.com/office/powerpoint/2010/main" val="416441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F1F044-9138-08D7-24A2-E87EB0E826B7}"/>
              </a:ext>
            </a:extLst>
          </p:cNvPr>
          <p:cNvSpPr txBox="1"/>
          <p:nvPr/>
        </p:nvSpPr>
        <p:spPr>
          <a:xfrm>
            <a:off x="682438" y="373909"/>
            <a:ext cx="5739627" cy="523220"/>
          </a:xfrm>
          <a:prstGeom prst="rect">
            <a:avLst/>
          </a:prstGeom>
          <a:noFill/>
        </p:spPr>
        <p:txBody>
          <a:bodyPr wrap="square">
            <a:spAutoFit/>
          </a:bodyPr>
          <a:lstStyle/>
          <a:p>
            <a:r>
              <a:rPr lang="en-US" sz="2800" b="1" dirty="0"/>
              <a:t>Forest Impact Monitoring:</a:t>
            </a:r>
          </a:p>
        </p:txBody>
      </p:sp>
      <p:pic>
        <p:nvPicPr>
          <p:cNvPr id="4" name="Picture 3">
            <a:hlinkClick r:id="rId2"/>
            <a:extLst>
              <a:ext uri="{FF2B5EF4-FFF2-40B4-BE49-F238E27FC236}">
                <a16:creationId xmlns:a16="http://schemas.microsoft.com/office/drawing/2014/main" id="{C98E6E52-90A9-823F-A29C-EC8307137C29}"/>
              </a:ext>
            </a:extLst>
          </p:cNvPr>
          <p:cNvPicPr>
            <a:picLocks noChangeAspect="1"/>
          </p:cNvPicPr>
          <p:nvPr/>
        </p:nvPicPr>
        <p:blipFill>
          <a:blip r:embed="rId3"/>
          <a:stretch>
            <a:fillRect/>
          </a:stretch>
        </p:blipFill>
        <p:spPr>
          <a:xfrm>
            <a:off x="7987065" y="635520"/>
            <a:ext cx="3119651" cy="4093720"/>
          </a:xfrm>
          <a:prstGeom prst="rect">
            <a:avLst/>
          </a:prstGeom>
        </p:spPr>
      </p:pic>
      <p:sp>
        <p:nvSpPr>
          <p:cNvPr id="7" name="TextBox 6">
            <a:extLst>
              <a:ext uri="{FF2B5EF4-FFF2-40B4-BE49-F238E27FC236}">
                <a16:creationId xmlns:a16="http://schemas.microsoft.com/office/drawing/2014/main" id="{AAB9D857-5028-ED74-3C6A-7F2A109A12B6}"/>
              </a:ext>
            </a:extLst>
          </p:cNvPr>
          <p:cNvSpPr txBox="1"/>
          <p:nvPr/>
        </p:nvSpPr>
        <p:spPr>
          <a:xfrm>
            <a:off x="7013286" y="5801579"/>
            <a:ext cx="4996107" cy="369332"/>
          </a:xfrm>
          <a:prstGeom prst="rect">
            <a:avLst/>
          </a:prstGeom>
          <a:noFill/>
        </p:spPr>
        <p:txBody>
          <a:bodyPr wrap="square">
            <a:spAutoFit/>
          </a:bodyPr>
          <a:lstStyle/>
          <a:p>
            <a:r>
              <a:rPr lang="en-US" dirty="0">
                <a:hlinkClick r:id="rId2"/>
              </a:rPr>
              <a:t>https://aviddeer.com/files/AVID_Manual_2020.pdf</a:t>
            </a:r>
            <a:r>
              <a:rPr lang="en-US" dirty="0"/>
              <a:t> </a:t>
            </a:r>
          </a:p>
        </p:txBody>
      </p:sp>
      <p:pic>
        <p:nvPicPr>
          <p:cNvPr id="9" name="Picture 8">
            <a:hlinkClick r:id="rId4"/>
            <a:extLst>
              <a:ext uri="{FF2B5EF4-FFF2-40B4-BE49-F238E27FC236}">
                <a16:creationId xmlns:a16="http://schemas.microsoft.com/office/drawing/2014/main" id="{E446C360-E9D6-617C-08DC-6DAFDF4C35DE}"/>
              </a:ext>
            </a:extLst>
          </p:cNvPr>
          <p:cNvPicPr>
            <a:picLocks noChangeAspect="1"/>
          </p:cNvPicPr>
          <p:nvPr/>
        </p:nvPicPr>
        <p:blipFill>
          <a:blip r:embed="rId5"/>
          <a:stretch>
            <a:fillRect/>
          </a:stretch>
        </p:blipFill>
        <p:spPr>
          <a:xfrm>
            <a:off x="581887" y="1008566"/>
            <a:ext cx="4692205" cy="3499639"/>
          </a:xfrm>
          <a:prstGeom prst="rect">
            <a:avLst/>
          </a:prstGeom>
        </p:spPr>
      </p:pic>
      <p:sp>
        <p:nvSpPr>
          <p:cNvPr id="11" name="TextBox 10">
            <a:extLst>
              <a:ext uri="{FF2B5EF4-FFF2-40B4-BE49-F238E27FC236}">
                <a16:creationId xmlns:a16="http://schemas.microsoft.com/office/drawing/2014/main" id="{30759282-D365-D331-C9B4-A1FFE57853E1}"/>
              </a:ext>
            </a:extLst>
          </p:cNvPr>
          <p:cNvSpPr txBox="1"/>
          <p:nvPr/>
        </p:nvSpPr>
        <p:spPr>
          <a:xfrm>
            <a:off x="581887" y="5986245"/>
            <a:ext cx="5499506" cy="646331"/>
          </a:xfrm>
          <a:prstGeom prst="rect">
            <a:avLst/>
          </a:prstGeom>
          <a:noFill/>
        </p:spPr>
        <p:txBody>
          <a:bodyPr wrap="square">
            <a:spAutoFit/>
          </a:bodyPr>
          <a:lstStyle/>
          <a:p>
            <a:r>
              <a:rPr lang="en-US" dirty="0">
                <a:hlinkClick r:id="rId4"/>
              </a:rPr>
              <a:t>https://mywoodlot.com/images/supporting_information/deer_browse_survey.pdf</a:t>
            </a:r>
            <a:r>
              <a:rPr lang="en-US" dirty="0"/>
              <a:t> </a:t>
            </a:r>
          </a:p>
        </p:txBody>
      </p:sp>
      <p:sp>
        <p:nvSpPr>
          <p:cNvPr id="3" name="TextBox 2">
            <a:extLst>
              <a:ext uri="{FF2B5EF4-FFF2-40B4-BE49-F238E27FC236}">
                <a16:creationId xmlns:a16="http://schemas.microsoft.com/office/drawing/2014/main" id="{AB29552D-DC42-4A04-784E-6CC24A590C31}"/>
              </a:ext>
            </a:extLst>
          </p:cNvPr>
          <p:cNvSpPr txBox="1"/>
          <p:nvPr/>
        </p:nvSpPr>
        <p:spPr>
          <a:xfrm>
            <a:off x="581887" y="5339914"/>
            <a:ext cx="5333909" cy="646331"/>
          </a:xfrm>
          <a:prstGeom prst="rect">
            <a:avLst/>
          </a:prstGeom>
          <a:noFill/>
        </p:spPr>
        <p:txBody>
          <a:bodyPr wrap="square">
            <a:spAutoFit/>
          </a:bodyPr>
          <a:lstStyle/>
          <a:p>
            <a:r>
              <a:rPr lang="en-US" sz="1800" b="1" dirty="0"/>
              <a:t>Watershed Agricultural Council, U.S. Forest Service, NYC Environmental Protection Agency</a:t>
            </a:r>
            <a:endParaRPr lang="en-US" dirty="0"/>
          </a:p>
        </p:txBody>
      </p:sp>
      <p:sp>
        <p:nvSpPr>
          <p:cNvPr id="8" name="TextBox 7">
            <a:extLst>
              <a:ext uri="{FF2B5EF4-FFF2-40B4-BE49-F238E27FC236}">
                <a16:creationId xmlns:a16="http://schemas.microsoft.com/office/drawing/2014/main" id="{8457F5CD-0362-B2C2-BC5A-759D4054EE31}"/>
              </a:ext>
            </a:extLst>
          </p:cNvPr>
          <p:cNvSpPr txBox="1"/>
          <p:nvPr/>
        </p:nvSpPr>
        <p:spPr>
          <a:xfrm>
            <a:off x="7380099" y="5149004"/>
            <a:ext cx="4035870" cy="369332"/>
          </a:xfrm>
          <a:prstGeom prst="rect">
            <a:avLst/>
          </a:prstGeom>
          <a:noFill/>
        </p:spPr>
        <p:txBody>
          <a:bodyPr wrap="square">
            <a:spAutoFit/>
          </a:bodyPr>
          <a:lstStyle/>
          <a:p>
            <a:r>
              <a:rPr lang="en-US" sz="1800" i="1" dirty="0"/>
              <a:t>More scientific, requires commitment</a:t>
            </a:r>
            <a:endParaRPr lang="en-US" i="1" dirty="0"/>
          </a:p>
        </p:txBody>
      </p:sp>
      <p:sp>
        <p:nvSpPr>
          <p:cNvPr id="12" name="TextBox 11">
            <a:extLst>
              <a:ext uri="{FF2B5EF4-FFF2-40B4-BE49-F238E27FC236}">
                <a16:creationId xmlns:a16="http://schemas.microsoft.com/office/drawing/2014/main" id="{9BBC1BDB-2D88-F2D3-47A2-27E9E105E07B}"/>
              </a:ext>
            </a:extLst>
          </p:cNvPr>
          <p:cNvSpPr txBox="1"/>
          <p:nvPr/>
        </p:nvSpPr>
        <p:spPr>
          <a:xfrm>
            <a:off x="967417" y="4785204"/>
            <a:ext cx="4178741" cy="369332"/>
          </a:xfrm>
          <a:prstGeom prst="rect">
            <a:avLst/>
          </a:prstGeom>
          <a:noFill/>
        </p:spPr>
        <p:txBody>
          <a:bodyPr wrap="square">
            <a:spAutoFit/>
          </a:bodyPr>
          <a:lstStyle/>
          <a:p>
            <a:r>
              <a:rPr lang="en-US" sz="1800" i="1" dirty="0"/>
              <a:t>Very simple, minimal training</a:t>
            </a:r>
            <a:endParaRPr lang="en-US" i="1" dirty="0"/>
          </a:p>
        </p:txBody>
      </p:sp>
    </p:spTree>
    <p:extLst>
      <p:ext uri="{BB962C8B-B14F-4D97-AF65-F5344CB8AC3E}">
        <p14:creationId xmlns:p14="http://schemas.microsoft.com/office/powerpoint/2010/main" val="338736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FF3E49-52F3-7415-F93F-A19E2ADE821F}"/>
              </a:ext>
            </a:extLst>
          </p:cNvPr>
          <p:cNvSpPr txBox="1"/>
          <p:nvPr/>
        </p:nvSpPr>
        <p:spPr>
          <a:xfrm>
            <a:off x="505315" y="495380"/>
            <a:ext cx="7118431" cy="1569660"/>
          </a:xfrm>
          <a:prstGeom prst="rect">
            <a:avLst/>
          </a:prstGeom>
          <a:noFill/>
        </p:spPr>
        <p:txBody>
          <a:bodyPr wrap="square">
            <a:spAutoFit/>
          </a:bodyPr>
          <a:lstStyle/>
          <a:p>
            <a:pPr marR="0" algn="ctr">
              <a:spcBef>
                <a:spcPts val="0"/>
              </a:spcBef>
              <a:spcAft>
                <a:spcPts val="0"/>
              </a:spcAft>
            </a:pPr>
            <a:r>
              <a:rPr lang="en-US" sz="3200" dirty="0">
                <a:ea typeface="MS Mincho" panose="02020609040205080304" pitchFamily="49" charset="-128"/>
                <a:cs typeface="Times New Roman" panose="02020603050405020304" pitchFamily="18" charset="0"/>
              </a:rPr>
              <a:t> </a:t>
            </a:r>
            <a:r>
              <a:rPr lang="en-US" sz="3200" dirty="0">
                <a:effectLst/>
                <a:latin typeface="Arial" panose="020B0604020202020204" pitchFamily="34" charset="0"/>
              </a:rPr>
              <a:t>Signs that a forest may be suffering from too many deer include:</a:t>
            </a:r>
            <a:br>
              <a:rPr lang="en-US" sz="3200" dirty="0"/>
            </a:b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B96C18E9-A6DB-AEE5-6B98-1F95973D138A}"/>
              </a:ext>
            </a:extLst>
          </p:cNvPr>
          <p:cNvSpPr txBox="1"/>
          <p:nvPr/>
        </p:nvSpPr>
        <p:spPr>
          <a:xfrm>
            <a:off x="528672" y="1797783"/>
            <a:ext cx="7901578" cy="2677656"/>
          </a:xfrm>
          <a:prstGeom prst="rect">
            <a:avLst/>
          </a:prstGeom>
          <a:noFill/>
        </p:spPr>
        <p:txBody>
          <a:bodyPr wrap="square">
            <a:spAutoFit/>
          </a:bodyPr>
          <a:lstStyle/>
          <a:p>
            <a:pPr marL="0" marR="0">
              <a:spcBef>
                <a:spcPts val="0"/>
              </a:spcBef>
              <a:spcAft>
                <a:spcPts val="0"/>
              </a:spcAft>
            </a:pPr>
            <a:r>
              <a:rPr lang="en-US" sz="2400" dirty="0">
                <a:effectLst/>
                <a:latin typeface="Arial" panose="020B0604020202020204" pitchFamily="34" charset="0"/>
              </a:rPr>
              <a:t>• An open, park-like appearance under the trees</a:t>
            </a:r>
            <a:br>
              <a:rPr lang="en-US" sz="2400" dirty="0"/>
            </a:br>
            <a:r>
              <a:rPr lang="en-US" sz="2400" dirty="0">
                <a:effectLst/>
                <a:latin typeface="Arial" panose="020B0604020202020204" pitchFamily="34" charset="0"/>
              </a:rPr>
              <a:t>• Lack of spring wildflowers like trillium and jack-in-the-  </a:t>
            </a:r>
          </a:p>
          <a:p>
            <a:pPr marL="0" marR="0">
              <a:spcBef>
                <a:spcPts val="0"/>
              </a:spcBef>
              <a:spcAft>
                <a:spcPts val="0"/>
              </a:spcAft>
            </a:pPr>
            <a:r>
              <a:rPr lang="en-US" sz="2400" dirty="0">
                <a:latin typeface="Arial" panose="020B0604020202020204" pitchFamily="34" charset="0"/>
              </a:rPr>
              <a:t>  </a:t>
            </a:r>
            <a:r>
              <a:rPr lang="en-US" sz="2400" dirty="0">
                <a:effectLst/>
                <a:latin typeface="Arial" panose="020B0604020202020204" pitchFamily="34" charset="0"/>
              </a:rPr>
              <a:t>pulpit</a:t>
            </a:r>
            <a:br>
              <a:rPr lang="en-US" sz="2400" dirty="0"/>
            </a:br>
            <a:r>
              <a:rPr lang="en-US" sz="2400" dirty="0">
                <a:effectLst/>
                <a:latin typeface="Arial" panose="020B0604020202020204" pitchFamily="34" charset="0"/>
              </a:rPr>
              <a:t>• Forest floor covered with grass, ferns or invasive plants</a:t>
            </a:r>
            <a:br>
              <a:rPr lang="en-US" sz="2400" dirty="0"/>
            </a:br>
            <a:r>
              <a:rPr lang="en-US" sz="2400" dirty="0">
                <a:effectLst/>
                <a:latin typeface="Arial" panose="020B0604020202020204" pitchFamily="34" charset="0"/>
              </a:rPr>
              <a:t>• Lack of young trees between 1 and 5 feet high</a:t>
            </a:r>
            <a:br>
              <a:rPr lang="en-US" sz="2400" dirty="0"/>
            </a:br>
            <a:r>
              <a:rPr lang="en-US" sz="2400" dirty="0">
                <a:effectLst/>
                <a:latin typeface="Arial" panose="020B0604020202020204" pitchFamily="34" charset="0"/>
              </a:rPr>
              <a:t>• A visible browse line: no green leaves below 5 feet off </a:t>
            </a:r>
          </a:p>
          <a:p>
            <a:pPr marL="0" marR="0">
              <a:spcBef>
                <a:spcPts val="0"/>
              </a:spcBef>
              <a:spcAft>
                <a:spcPts val="0"/>
              </a:spcAft>
            </a:pPr>
            <a:r>
              <a:rPr lang="en-US" sz="2400" dirty="0">
                <a:latin typeface="Arial" panose="020B0604020202020204" pitchFamily="34" charset="0"/>
              </a:rPr>
              <a:t>  </a:t>
            </a:r>
            <a:r>
              <a:rPr lang="en-US" sz="2400" dirty="0">
                <a:effectLst/>
                <a:latin typeface="Arial" panose="020B0604020202020204" pitchFamily="34" charset="0"/>
              </a:rPr>
              <a:t>the ground</a:t>
            </a:r>
            <a:endParaRPr lang="en-US" sz="2400" dirty="0">
              <a:effectLst/>
              <a:ea typeface="MS Mincho" panose="02020609040205080304" pitchFamily="49" charset="-128"/>
              <a:cs typeface="Times New Roman" panose="02020603050405020304" pitchFamily="18" charset="0"/>
            </a:endParaRPr>
          </a:p>
        </p:txBody>
      </p:sp>
      <p:sp>
        <p:nvSpPr>
          <p:cNvPr id="21" name="TextBox 20">
            <a:extLst>
              <a:ext uri="{FF2B5EF4-FFF2-40B4-BE49-F238E27FC236}">
                <a16:creationId xmlns:a16="http://schemas.microsoft.com/office/drawing/2014/main" id="{06BBD936-5FE8-8AC3-450D-2C9926227218}"/>
              </a:ext>
            </a:extLst>
          </p:cNvPr>
          <p:cNvSpPr txBox="1"/>
          <p:nvPr/>
        </p:nvSpPr>
        <p:spPr>
          <a:xfrm>
            <a:off x="8990421" y="4885291"/>
            <a:ext cx="2612335" cy="830997"/>
          </a:xfrm>
          <a:prstGeom prst="rect">
            <a:avLst/>
          </a:prstGeom>
          <a:noFill/>
        </p:spPr>
        <p:txBody>
          <a:bodyPr wrap="square">
            <a:spAutoFit/>
          </a:bodyPr>
          <a:lstStyle/>
          <a:p>
            <a:r>
              <a:rPr lang="en-US" sz="1600" i="1" dirty="0">
                <a:ea typeface="MS Mincho" panose="02020609040205080304" pitchFamily="49" charset="-128"/>
                <a:cs typeface="Times New Roman" panose="02020603050405020304" pitchFamily="18" charset="0"/>
              </a:rPr>
              <a:t>Wood Thrushes are dependent on the understory of the forest for nesting.</a:t>
            </a:r>
            <a:endParaRPr lang="en-US" sz="1600" i="1" dirty="0"/>
          </a:p>
        </p:txBody>
      </p:sp>
      <p:sp>
        <p:nvSpPr>
          <p:cNvPr id="5" name="TextBox 4">
            <a:extLst>
              <a:ext uri="{FF2B5EF4-FFF2-40B4-BE49-F238E27FC236}">
                <a16:creationId xmlns:a16="http://schemas.microsoft.com/office/drawing/2014/main" id="{096B7469-1DB7-9CA0-D2F0-7A7A12780AD3}"/>
              </a:ext>
            </a:extLst>
          </p:cNvPr>
          <p:cNvSpPr txBox="1"/>
          <p:nvPr/>
        </p:nvSpPr>
        <p:spPr>
          <a:xfrm>
            <a:off x="9113504" y="5846984"/>
            <a:ext cx="3049424" cy="369332"/>
          </a:xfrm>
          <a:prstGeom prst="rect">
            <a:avLst/>
          </a:prstGeom>
          <a:noFill/>
        </p:spPr>
        <p:txBody>
          <a:bodyPr wrap="square">
            <a:spAutoFit/>
          </a:bodyPr>
          <a:lstStyle/>
          <a:p>
            <a:r>
              <a:rPr lang="en-US" b="1" dirty="0">
                <a:hlinkClick r:id="rId2"/>
              </a:rPr>
              <a:t>Cornell Lab of Ornithology</a:t>
            </a:r>
            <a:endParaRPr lang="en-US" b="1" dirty="0"/>
          </a:p>
        </p:txBody>
      </p:sp>
      <p:sp>
        <p:nvSpPr>
          <p:cNvPr id="7" name="TextBox 6">
            <a:extLst>
              <a:ext uri="{FF2B5EF4-FFF2-40B4-BE49-F238E27FC236}">
                <a16:creationId xmlns:a16="http://schemas.microsoft.com/office/drawing/2014/main" id="{FC93BF97-87E2-BD25-E090-642F0872B12F}"/>
              </a:ext>
            </a:extLst>
          </p:cNvPr>
          <p:cNvSpPr txBox="1"/>
          <p:nvPr/>
        </p:nvSpPr>
        <p:spPr>
          <a:xfrm>
            <a:off x="650749" y="4847292"/>
            <a:ext cx="6784805" cy="369332"/>
          </a:xfrm>
          <a:prstGeom prst="rect">
            <a:avLst/>
          </a:prstGeom>
          <a:noFill/>
        </p:spPr>
        <p:txBody>
          <a:bodyPr wrap="square">
            <a:spAutoFit/>
          </a:bodyPr>
          <a:lstStyle/>
          <a:p>
            <a:r>
              <a:rPr lang="en-US" dirty="0">
                <a:hlinkClick r:id="rId3"/>
              </a:rPr>
              <a:t>https://www.dec.ny.gov/docs/wildlife_pdf/forestimpactshandout.pdf</a:t>
            </a:r>
            <a:endParaRPr lang="en-US" dirty="0"/>
          </a:p>
        </p:txBody>
      </p:sp>
      <p:pic>
        <p:nvPicPr>
          <p:cNvPr id="11" name="Picture 10">
            <a:extLst>
              <a:ext uri="{FF2B5EF4-FFF2-40B4-BE49-F238E27FC236}">
                <a16:creationId xmlns:a16="http://schemas.microsoft.com/office/drawing/2014/main" id="{B8F64E19-55CD-D8CF-7E69-11EFC1B1BD8E}"/>
              </a:ext>
            </a:extLst>
          </p:cNvPr>
          <p:cNvPicPr>
            <a:picLocks noChangeAspect="1"/>
          </p:cNvPicPr>
          <p:nvPr/>
        </p:nvPicPr>
        <p:blipFill>
          <a:blip r:embed="rId4"/>
          <a:stretch>
            <a:fillRect/>
          </a:stretch>
        </p:blipFill>
        <p:spPr>
          <a:xfrm>
            <a:off x="9113504" y="1797783"/>
            <a:ext cx="2302838" cy="2840465"/>
          </a:xfrm>
          <a:prstGeom prst="rect">
            <a:avLst/>
          </a:prstGeom>
        </p:spPr>
      </p:pic>
      <p:sp>
        <p:nvSpPr>
          <p:cNvPr id="12" name="Rectangle 11">
            <a:extLst>
              <a:ext uri="{FF2B5EF4-FFF2-40B4-BE49-F238E27FC236}">
                <a16:creationId xmlns:a16="http://schemas.microsoft.com/office/drawing/2014/main" id="{A147356D-2466-8324-89CE-B7D898B03EEF}"/>
              </a:ext>
            </a:extLst>
          </p:cNvPr>
          <p:cNvSpPr/>
          <p:nvPr/>
        </p:nvSpPr>
        <p:spPr>
          <a:xfrm>
            <a:off x="8620024" y="487576"/>
            <a:ext cx="3353130" cy="58594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755322B-5C76-07C1-B3AF-615E5B3A0318}"/>
              </a:ext>
            </a:extLst>
          </p:cNvPr>
          <p:cNvSpPr txBox="1"/>
          <p:nvPr/>
        </p:nvSpPr>
        <p:spPr>
          <a:xfrm>
            <a:off x="8990421" y="743757"/>
            <a:ext cx="2525486" cy="923330"/>
          </a:xfrm>
          <a:prstGeom prst="rect">
            <a:avLst/>
          </a:prstGeom>
          <a:noFill/>
        </p:spPr>
        <p:txBody>
          <a:bodyPr wrap="square">
            <a:spAutoFit/>
          </a:bodyPr>
          <a:lstStyle/>
          <a:p>
            <a:pPr algn="ctr"/>
            <a:r>
              <a:rPr lang="en-US" b="1" i="1" dirty="0">
                <a:ea typeface="MS Mincho" panose="02020609040205080304" pitchFamily="49" charset="-128"/>
                <a:cs typeface="Times New Roman" panose="02020603050405020304" pitchFamily="18" charset="0"/>
              </a:rPr>
              <a:t>Impacts of deer over-browsing on bird populations</a:t>
            </a:r>
            <a:r>
              <a:rPr lang="en-US" i="1" dirty="0">
                <a:ea typeface="MS Mincho" panose="02020609040205080304" pitchFamily="49" charset="-128"/>
                <a:cs typeface="Times New Roman" panose="02020603050405020304" pitchFamily="18" charset="0"/>
              </a:rPr>
              <a:t> </a:t>
            </a:r>
            <a:endParaRPr lang="en-US" dirty="0"/>
          </a:p>
        </p:txBody>
      </p:sp>
    </p:spTree>
    <p:extLst>
      <p:ext uri="{BB962C8B-B14F-4D97-AF65-F5344CB8AC3E}">
        <p14:creationId xmlns:p14="http://schemas.microsoft.com/office/powerpoint/2010/main" val="77417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936356-9674-009D-CE13-E2FADBA3F4F7}"/>
              </a:ext>
            </a:extLst>
          </p:cNvPr>
          <p:cNvPicPr>
            <a:picLocks noChangeAspect="1"/>
          </p:cNvPicPr>
          <p:nvPr/>
        </p:nvPicPr>
        <p:blipFill>
          <a:blip r:embed="rId2"/>
          <a:stretch>
            <a:fillRect/>
          </a:stretch>
        </p:blipFill>
        <p:spPr>
          <a:xfrm>
            <a:off x="321868" y="520143"/>
            <a:ext cx="5493755" cy="4944380"/>
          </a:xfrm>
          <a:prstGeom prst="rect">
            <a:avLst/>
          </a:prstGeom>
        </p:spPr>
      </p:pic>
      <p:pic>
        <p:nvPicPr>
          <p:cNvPr id="9" name="Picture 8">
            <a:extLst>
              <a:ext uri="{FF2B5EF4-FFF2-40B4-BE49-F238E27FC236}">
                <a16:creationId xmlns:a16="http://schemas.microsoft.com/office/drawing/2014/main" id="{D290BD0E-ACD0-939B-A001-1884309901C9}"/>
              </a:ext>
            </a:extLst>
          </p:cNvPr>
          <p:cNvPicPr>
            <a:picLocks noChangeAspect="1"/>
          </p:cNvPicPr>
          <p:nvPr/>
        </p:nvPicPr>
        <p:blipFill>
          <a:blip r:embed="rId3"/>
          <a:stretch>
            <a:fillRect/>
          </a:stretch>
        </p:blipFill>
        <p:spPr>
          <a:xfrm>
            <a:off x="6180879" y="520144"/>
            <a:ext cx="5122785" cy="4944380"/>
          </a:xfrm>
          <a:prstGeom prst="rect">
            <a:avLst/>
          </a:prstGeom>
        </p:spPr>
      </p:pic>
      <p:sp>
        <p:nvSpPr>
          <p:cNvPr id="11" name="TextBox 10">
            <a:extLst>
              <a:ext uri="{FF2B5EF4-FFF2-40B4-BE49-F238E27FC236}">
                <a16:creationId xmlns:a16="http://schemas.microsoft.com/office/drawing/2014/main" id="{5A46A50A-7DD1-8BB7-92D3-3A9501328708}"/>
              </a:ext>
            </a:extLst>
          </p:cNvPr>
          <p:cNvSpPr txBox="1"/>
          <p:nvPr/>
        </p:nvSpPr>
        <p:spPr>
          <a:xfrm>
            <a:off x="2495108" y="6052967"/>
            <a:ext cx="7869891" cy="369332"/>
          </a:xfrm>
          <a:prstGeom prst="rect">
            <a:avLst/>
          </a:prstGeom>
          <a:noFill/>
        </p:spPr>
        <p:txBody>
          <a:bodyPr wrap="square">
            <a:spAutoFit/>
          </a:bodyPr>
          <a:lstStyle/>
          <a:p>
            <a:r>
              <a:rPr lang="en-US" dirty="0">
                <a:hlinkClick r:id="rId4"/>
              </a:rPr>
              <a:t>https://www.dec.ny.gov/docs/wildlife_pdf/forestimpactshandout.pdf</a:t>
            </a:r>
            <a:endParaRPr lang="en-US" dirty="0"/>
          </a:p>
        </p:txBody>
      </p:sp>
      <p:sp>
        <p:nvSpPr>
          <p:cNvPr id="3" name="TextBox 2">
            <a:extLst>
              <a:ext uri="{FF2B5EF4-FFF2-40B4-BE49-F238E27FC236}">
                <a16:creationId xmlns:a16="http://schemas.microsoft.com/office/drawing/2014/main" id="{728C4687-A3C4-CF6C-BFD7-903B5356FE84}"/>
              </a:ext>
            </a:extLst>
          </p:cNvPr>
          <p:cNvSpPr txBox="1"/>
          <p:nvPr/>
        </p:nvSpPr>
        <p:spPr>
          <a:xfrm>
            <a:off x="6096000" y="5551638"/>
            <a:ext cx="5890437" cy="369332"/>
          </a:xfrm>
          <a:prstGeom prst="rect">
            <a:avLst/>
          </a:prstGeom>
          <a:noFill/>
        </p:spPr>
        <p:txBody>
          <a:bodyPr wrap="square">
            <a:spAutoFit/>
          </a:bodyPr>
          <a:lstStyle/>
          <a:p>
            <a:r>
              <a:rPr lang="en-US" sz="1800" b="0" i="1" u="none" strike="noStrike" baseline="0" dirty="0">
                <a:solidFill>
                  <a:srgbClr val="000000"/>
                </a:solidFill>
              </a:rPr>
              <a:t>Understory of herbs, shrubs, tree seedlings and saplings</a:t>
            </a:r>
            <a:endParaRPr lang="en-US" i="1" dirty="0"/>
          </a:p>
        </p:txBody>
      </p:sp>
      <p:sp>
        <p:nvSpPr>
          <p:cNvPr id="5" name="TextBox 4">
            <a:extLst>
              <a:ext uri="{FF2B5EF4-FFF2-40B4-BE49-F238E27FC236}">
                <a16:creationId xmlns:a16="http://schemas.microsoft.com/office/drawing/2014/main" id="{598C1DA8-F1E1-ED36-93D0-88688F2CE4C5}"/>
              </a:ext>
            </a:extLst>
          </p:cNvPr>
          <p:cNvSpPr txBox="1"/>
          <p:nvPr/>
        </p:nvSpPr>
        <p:spPr>
          <a:xfrm>
            <a:off x="1119310" y="5551638"/>
            <a:ext cx="3665341" cy="369332"/>
          </a:xfrm>
          <a:prstGeom prst="rect">
            <a:avLst/>
          </a:prstGeom>
          <a:noFill/>
        </p:spPr>
        <p:txBody>
          <a:bodyPr wrap="square">
            <a:spAutoFit/>
          </a:bodyPr>
          <a:lstStyle/>
          <a:p>
            <a:r>
              <a:rPr lang="en-US" sz="1800" b="0" i="1" u="none" strike="noStrike" baseline="0" dirty="0">
                <a:solidFill>
                  <a:srgbClr val="000000"/>
                </a:solidFill>
              </a:rPr>
              <a:t>Sparse understory with little variety</a:t>
            </a:r>
            <a:endParaRPr lang="en-US" dirty="0"/>
          </a:p>
        </p:txBody>
      </p:sp>
    </p:spTree>
    <p:extLst>
      <p:ext uri="{BB962C8B-B14F-4D97-AF65-F5344CB8AC3E}">
        <p14:creationId xmlns:p14="http://schemas.microsoft.com/office/powerpoint/2010/main" val="35417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1784062" y="5653516"/>
            <a:ext cx="2259106" cy="707886"/>
          </a:xfrm>
          <a:prstGeom prst="rect">
            <a:avLst/>
          </a:prstGeom>
          <a:noFill/>
        </p:spPr>
        <p:txBody>
          <a:bodyPr wrap="square">
            <a:spAutoFit/>
          </a:bodyPr>
          <a:lstStyle/>
          <a:p>
            <a:pPr marL="0" marR="0">
              <a:spcBef>
                <a:spcPts val="0"/>
              </a:spcBef>
              <a:spcAft>
                <a:spcPts val="0"/>
              </a:spcAft>
            </a:pPr>
            <a:r>
              <a:rPr lang="en-US" sz="2000" i="1" dirty="0">
                <a:ea typeface="MS Mincho" panose="02020609040205080304" pitchFamily="49" charset="-128"/>
                <a:cs typeface="Times New Roman" panose="02020603050405020304" pitchFamily="18" charset="0"/>
              </a:rPr>
              <a:t>Garlic Mustard </a:t>
            </a:r>
          </a:p>
          <a:p>
            <a:pPr marL="0" marR="0">
              <a:spcBef>
                <a:spcPts val="0"/>
              </a:spcBef>
              <a:spcAft>
                <a:spcPts val="0"/>
              </a:spcAft>
            </a:pPr>
            <a:r>
              <a:rPr lang="en-US" sz="2000" i="1" dirty="0">
                <a:ea typeface="MS Mincho" panose="02020609040205080304" pitchFamily="49" charset="-128"/>
                <a:cs typeface="Times New Roman" panose="02020603050405020304" pitchFamily="18" charset="0"/>
              </a:rPr>
              <a:t>i</a:t>
            </a:r>
            <a:r>
              <a:rPr lang="en-US" sz="2000" i="1" dirty="0">
                <a:effectLst/>
                <a:ea typeface="MS Mincho" panose="02020609040205080304" pitchFamily="49" charset="-128"/>
                <a:cs typeface="Times New Roman" panose="02020603050405020304" pitchFamily="18" charset="0"/>
              </a:rPr>
              <a:t>nvasive species</a:t>
            </a:r>
          </a:p>
        </p:txBody>
      </p:sp>
      <p:sp>
        <p:nvSpPr>
          <p:cNvPr id="6" name="TextBox 5">
            <a:extLst>
              <a:ext uri="{FF2B5EF4-FFF2-40B4-BE49-F238E27FC236}">
                <a16:creationId xmlns:a16="http://schemas.microsoft.com/office/drawing/2014/main" id="{6AFF3E49-52F3-7415-F93F-A19E2ADE821F}"/>
              </a:ext>
            </a:extLst>
          </p:cNvPr>
          <p:cNvSpPr txBox="1"/>
          <p:nvPr/>
        </p:nvSpPr>
        <p:spPr>
          <a:xfrm>
            <a:off x="6431364" y="5535796"/>
            <a:ext cx="4760260" cy="1015663"/>
          </a:xfrm>
          <a:prstGeom prst="rect">
            <a:avLst/>
          </a:prstGeom>
          <a:noFill/>
        </p:spPr>
        <p:txBody>
          <a:bodyPr wrap="square">
            <a:spAutoFit/>
          </a:bodyPr>
          <a:lstStyle/>
          <a:p>
            <a:pPr marR="0">
              <a:spcBef>
                <a:spcPts val="0"/>
              </a:spcBef>
              <a:spcAft>
                <a:spcPts val="0"/>
              </a:spcAft>
            </a:pPr>
            <a:r>
              <a:rPr lang="en-US" sz="2000" i="1" dirty="0">
                <a:effectLst/>
                <a:latin typeface="Cambria" panose="02040503050406030204" pitchFamily="18" charset="0"/>
                <a:ea typeface="MS Mincho" panose="02020609040205080304" pitchFamily="49" charset="-128"/>
                <a:cs typeface="Times New Roman" panose="02020603050405020304" pitchFamily="18" charset="0"/>
              </a:rPr>
              <a:t>Deer rarely eat ferns, so even native ferns</a:t>
            </a:r>
            <a:r>
              <a:rPr lang="en-US" sz="2000" i="1" dirty="0">
                <a:latin typeface="Cambria" panose="02040503050406030204" pitchFamily="18" charset="0"/>
                <a:ea typeface="MS Mincho" panose="02020609040205080304" pitchFamily="49" charset="-128"/>
                <a:cs typeface="Times New Roman" panose="02020603050405020304" pitchFamily="18" charset="0"/>
              </a:rPr>
              <a:t> can become invasive when deer browse more nutritious plants around them.</a:t>
            </a:r>
            <a:endParaRPr lang="en-US" sz="2000" i="1"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Picture 2">
            <a:hlinkClick r:id="rId2"/>
            <a:extLst>
              <a:ext uri="{FF2B5EF4-FFF2-40B4-BE49-F238E27FC236}">
                <a16:creationId xmlns:a16="http://schemas.microsoft.com/office/drawing/2014/main" id="{247895DB-D610-0E8A-27E2-870D66009561}"/>
              </a:ext>
            </a:extLst>
          </p:cNvPr>
          <p:cNvPicPr>
            <a:picLocks noChangeAspect="1"/>
          </p:cNvPicPr>
          <p:nvPr/>
        </p:nvPicPr>
        <p:blipFill>
          <a:blip r:embed="rId3"/>
          <a:stretch>
            <a:fillRect/>
          </a:stretch>
        </p:blipFill>
        <p:spPr>
          <a:xfrm>
            <a:off x="6533759" y="494800"/>
            <a:ext cx="3407287" cy="4749553"/>
          </a:xfrm>
          <a:prstGeom prst="rect">
            <a:avLst/>
          </a:prstGeom>
        </p:spPr>
      </p:pic>
      <p:pic>
        <p:nvPicPr>
          <p:cNvPr id="14" name="Picture 13">
            <a:extLst>
              <a:ext uri="{FF2B5EF4-FFF2-40B4-BE49-F238E27FC236}">
                <a16:creationId xmlns:a16="http://schemas.microsoft.com/office/drawing/2014/main" id="{48821061-75E1-8233-E8F6-0FA21A0F2976}"/>
              </a:ext>
            </a:extLst>
          </p:cNvPr>
          <p:cNvPicPr>
            <a:picLocks noChangeAspect="1"/>
          </p:cNvPicPr>
          <p:nvPr/>
        </p:nvPicPr>
        <p:blipFill>
          <a:blip r:embed="rId4"/>
          <a:stretch>
            <a:fillRect/>
          </a:stretch>
        </p:blipFill>
        <p:spPr>
          <a:xfrm>
            <a:off x="1281183" y="374914"/>
            <a:ext cx="3264863" cy="4951259"/>
          </a:xfrm>
          <a:prstGeom prst="rect">
            <a:avLst/>
          </a:prstGeom>
        </p:spPr>
      </p:pic>
    </p:spTree>
    <p:extLst>
      <p:ext uri="{BB962C8B-B14F-4D97-AF65-F5344CB8AC3E}">
        <p14:creationId xmlns:p14="http://schemas.microsoft.com/office/powerpoint/2010/main" val="317294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243030" y="5306034"/>
            <a:ext cx="5090638" cy="707886"/>
          </a:xfrm>
          <a:prstGeom prst="rect">
            <a:avLst/>
          </a:prstGeom>
          <a:noFill/>
        </p:spPr>
        <p:txBody>
          <a:bodyPr wrap="square">
            <a:spAutoFit/>
          </a:bodyPr>
          <a:lstStyle/>
          <a:p>
            <a:pPr marL="0" marR="0">
              <a:spcBef>
                <a:spcPts val="0"/>
              </a:spcBef>
              <a:spcAft>
                <a:spcPts val="0"/>
              </a:spcAft>
            </a:pPr>
            <a:r>
              <a:rPr lang="en-US" sz="2000" i="1" dirty="0">
                <a:ea typeface="MS Mincho" panose="02020609040205080304" pitchFamily="49" charset="-128"/>
                <a:cs typeface="Times New Roman" panose="02020603050405020304" pitchFamily="18" charset="0"/>
              </a:rPr>
              <a:t>All varieties of barberry h</a:t>
            </a:r>
            <a:r>
              <a:rPr lang="en-US" sz="2000" i="1" dirty="0">
                <a:effectLst/>
                <a:ea typeface="MS Mincho" panose="02020609040205080304" pitchFamily="49" charset="-128"/>
                <a:cs typeface="Times New Roman" panose="02020603050405020304" pitchFamily="18" charset="0"/>
              </a:rPr>
              <a:t>ost white-footed mice and ticks.</a:t>
            </a:r>
          </a:p>
        </p:txBody>
      </p:sp>
      <p:sp>
        <p:nvSpPr>
          <p:cNvPr id="6" name="TextBox 5">
            <a:extLst>
              <a:ext uri="{FF2B5EF4-FFF2-40B4-BE49-F238E27FC236}">
                <a16:creationId xmlns:a16="http://schemas.microsoft.com/office/drawing/2014/main" id="{6AFF3E49-52F3-7415-F93F-A19E2ADE821F}"/>
              </a:ext>
            </a:extLst>
          </p:cNvPr>
          <p:cNvSpPr txBox="1"/>
          <p:nvPr/>
        </p:nvSpPr>
        <p:spPr>
          <a:xfrm>
            <a:off x="755254" y="286819"/>
            <a:ext cx="3733781" cy="584775"/>
          </a:xfrm>
          <a:prstGeom prst="rect">
            <a:avLst/>
          </a:prstGeom>
          <a:noFill/>
        </p:spPr>
        <p:txBody>
          <a:bodyPr wrap="square">
            <a:spAutoFit/>
          </a:bodyPr>
          <a:lstStyle/>
          <a:p>
            <a:pPr marR="0">
              <a:spcBef>
                <a:spcPts val="0"/>
              </a:spcBef>
              <a:spcAft>
                <a:spcPts val="0"/>
              </a:spcAft>
            </a:pPr>
            <a:r>
              <a:rPr lang="en-US" sz="3200" dirty="0">
                <a:effectLst/>
                <a:latin typeface="Cambria" panose="02040503050406030204" pitchFamily="18" charset="0"/>
                <a:ea typeface="MS Mincho" panose="02020609040205080304" pitchFamily="49" charset="-128"/>
                <a:cs typeface="Times New Roman" panose="02020603050405020304" pitchFamily="18" charset="0"/>
              </a:rPr>
              <a:t>Japanese Barberry</a:t>
            </a:r>
          </a:p>
        </p:txBody>
      </p:sp>
      <p:pic>
        <p:nvPicPr>
          <p:cNvPr id="3" name="Picture 2">
            <a:extLst>
              <a:ext uri="{FF2B5EF4-FFF2-40B4-BE49-F238E27FC236}">
                <a16:creationId xmlns:a16="http://schemas.microsoft.com/office/drawing/2014/main" id="{93D119B7-6182-047B-6CA5-8853EB00F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30" y="1458616"/>
            <a:ext cx="5196098" cy="3464065"/>
          </a:xfrm>
          <a:prstGeom prst="rect">
            <a:avLst/>
          </a:prstGeom>
        </p:spPr>
      </p:pic>
      <p:pic>
        <p:nvPicPr>
          <p:cNvPr id="9" name="Picture 8">
            <a:extLst>
              <a:ext uri="{FF2B5EF4-FFF2-40B4-BE49-F238E27FC236}">
                <a16:creationId xmlns:a16="http://schemas.microsoft.com/office/drawing/2014/main" id="{3479C313-1D28-D8A0-22F2-71AA1BE28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934" y="460479"/>
            <a:ext cx="5949602" cy="4462202"/>
          </a:xfrm>
          <a:prstGeom prst="rect">
            <a:avLst/>
          </a:prstGeom>
        </p:spPr>
      </p:pic>
      <p:sp>
        <p:nvSpPr>
          <p:cNvPr id="11" name="TextBox 10">
            <a:extLst>
              <a:ext uri="{FF2B5EF4-FFF2-40B4-BE49-F238E27FC236}">
                <a16:creationId xmlns:a16="http://schemas.microsoft.com/office/drawing/2014/main" id="{71DFF77B-2141-726C-4C28-112AA6CBA6CB}"/>
              </a:ext>
            </a:extLst>
          </p:cNvPr>
          <p:cNvSpPr txBox="1"/>
          <p:nvPr/>
        </p:nvSpPr>
        <p:spPr>
          <a:xfrm>
            <a:off x="6096000" y="5374080"/>
            <a:ext cx="5635083" cy="1015663"/>
          </a:xfrm>
          <a:prstGeom prst="rect">
            <a:avLst/>
          </a:prstGeom>
          <a:noFill/>
        </p:spPr>
        <p:txBody>
          <a:bodyPr wrap="square">
            <a:spAutoFit/>
          </a:bodyPr>
          <a:lstStyle/>
          <a:p>
            <a:r>
              <a:rPr lang="en-US" sz="2000" i="1" dirty="0">
                <a:ea typeface="MS Mincho" panose="02020609040205080304" pitchFamily="49" charset="-128"/>
                <a:cs typeface="Times New Roman" panose="02020603050405020304" pitchFamily="18" charset="0"/>
              </a:rPr>
              <a:t>Barberry is increasingly found in our parks. This view near the pavilion in Wilber Park also shows the lack of understory.</a:t>
            </a:r>
            <a:r>
              <a:rPr lang="en-US" i="1" dirty="0">
                <a:ea typeface="MS Mincho" panose="02020609040205080304" pitchFamily="49" charset="-128"/>
                <a:cs typeface="Times New Roman" panose="02020603050405020304" pitchFamily="18" charset="0"/>
              </a:rPr>
              <a:t> </a:t>
            </a:r>
            <a:endParaRPr lang="en-US" dirty="0"/>
          </a:p>
        </p:txBody>
      </p:sp>
      <p:sp>
        <p:nvSpPr>
          <p:cNvPr id="5" name="TextBox 4">
            <a:extLst>
              <a:ext uri="{FF2B5EF4-FFF2-40B4-BE49-F238E27FC236}">
                <a16:creationId xmlns:a16="http://schemas.microsoft.com/office/drawing/2014/main" id="{95FD5B54-CB48-0B08-712A-4E9413F92CC0}"/>
              </a:ext>
            </a:extLst>
          </p:cNvPr>
          <p:cNvSpPr txBox="1"/>
          <p:nvPr/>
        </p:nvSpPr>
        <p:spPr>
          <a:xfrm>
            <a:off x="1604727" y="844080"/>
            <a:ext cx="1972191" cy="369332"/>
          </a:xfrm>
          <a:prstGeom prst="rect">
            <a:avLst/>
          </a:prstGeom>
          <a:noFill/>
        </p:spPr>
        <p:txBody>
          <a:bodyPr wrap="square">
            <a:spAutoFit/>
          </a:bodyPr>
          <a:lstStyle/>
          <a:p>
            <a:r>
              <a:rPr lang="en-US" sz="1800" i="1" dirty="0">
                <a:ea typeface="MS Mincho" panose="02020609040205080304" pitchFamily="49" charset="-128"/>
                <a:cs typeface="Times New Roman" panose="02020603050405020304" pitchFamily="18" charset="0"/>
              </a:rPr>
              <a:t>Invasive species</a:t>
            </a:r>
            <a:endParaRPr lang="en-US" dirty="0"/>
          </a:p>
        </p:txBody>
      </p:sp>
    </p:spTree>
    <p:extLst>
      <p:ext uri="{BB962C8B-B14F-4D97-AF65-F5344CB8AC3E}">
        <p14:creationId xmlns:p14="http://schemas.microsoft.com/office/powerpoint/2010/main" val="264270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431965" y="985984"/>
            <a:ext cx="9392696" cy="1508105"/>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300" dirty="0">
                <a:effectLst/>
                <a:latin typeface="Cambria" panose="02040503050406030204" pitchFamily="18" charset="0"/>
                <a:ea typeface="MS Mincho" panose="02020609040205080304" pitchFamily="49" charset="-128"/>
                <a:cs typeface="Times New Roman" panose="02020603050405020304" pitchFamily="18" charset="0"/>
              </a:rPr>
              <a:t>19</a:t>
            </a:r>
            <a:r>
              <a:rPr lang="en-US" sz="2300" baseline="30000" dirty="0">
                <a:effectLst/>
                <a:latin typeface="Cambria" panose="02040503050406030204" pitchFamily="18" charset="0"/>
                <a:ea typeface="MS Mincho" panose="02020609040205080304" pitchFamily="49" charset="-128"/>
                <a:cs typeface="Times New Roman" panose="02020603050405020304" pitchFamily="18" charset="0"/>
              </a:rPr>
              <a:t>th</a:t>
            </a:r>
            <a:r>
              <a:rPr lang="en-US" sz="2300" dirty="0">
                <a:effectLst/>
                <a:latin typeface="Cambria" panose="02040503050406030204" pitchFamily="18" charset="0"/>
                <a:ea typeface="MS Mincho" panose="02020609040205080304" pitchFamily="49" charset="-128"/>
                <a:cs typeface="Times New Roman" panose="02020603050405020304" pitchFamily="18" charset="0"/>
              </a:rPr>
              <a:t> Century: U.S. deer population decimated, 95% wiped out by hunting and deforestation. </a:t>
            </a:r>
          </a:p>
          <a:p>
            <a:pPr marL="342900" marR="0" indent="-342900">
              <a:spcBef>
                <a:spcPts val="0"/>
              </a:spcBef>
              <a:spcAft>
                <a:spcPts val="0"/>
              </a:spcAft>
              <a:buFont typeface="Arial" panose="020B0604020202020204" pitchFamily="34" charset="0"/>
              <a:buChar char="•"/>
            </a:pPr>
            <a:r>
              <a:rPr lang="en-US" sz="2300" dirty="0">
                <a:effectLst/>
                <a:latin typeface="Cambria" panose="02040503050406030204" pitchFamily="18" charset="0"/>
                <a:ea typeface="MS Mincho" panose="02020609040205080304" pitchFamily="49" charset="-128"/>
                <a:cs typeface="Times New Roman" panose="02020603050405020304" pitchFamily="18" charset="0"/>
              </a:rPr>
              <a:t>Success in New York: by mid-20</a:t>
            </a:r>
            <a:r>
              <a:rPr lang="en-US" sz="2300" baseline="30000" dirty="0">
                <a:effectLst/>
                <a:latin typeface="Cambria" panose="02040503050406030204" pitchFamily="18" charset="0"/>
                <a:ea typeface="MS Mincho" panose="02020609040205080304" pitchFamily="49" charset="-128"/>
                <a:cs typeface="Times New Roman" panose="02020603050405020304" pitchFamily="18" charset="0"/>
              </a:rPr>
              <a:t>th</a:t>
            </a:r>
            <a:r>
              <a:rPr lang="en-US" sz="2300" dirty="0">
                <a:effectLst/>
                <a:latin typeface="Cambria" panose="02040503050406030204" pitchFamily="18" charset="0"/>
                <a:ea typeface="MS Mincho" panose="02020609040205080304" pitchFamily="49" charset="-128"/>
                <a:cs typeface="Times New Roman" panose="02020603050405020304" pitchFamily="18" charset="0"/>
              </a:rPr>
              <a:t> century deer were outstripping their natural food supply in many areas. </a:t>
            </a:r>
          </a:p>
        </p:txBody>
      </p:sp>
      <p:sp>
        <p:nvSpPr>
          <p:cNvPr id="6" name="TextBox 5">
            <a:extLst>
              <a:ext uri="{FF2B5EF4-FFF2-40B4-BE49-F238E27FC236}">
                <a16:creationId xmlns:a16="http://schemas.microsoft.com/office/drawing/2014/main" id="{6AFF3E49-52F3-7415-F93F-A19E2ADE821F}"/>
              </a:ext>
            </a:extLst>
          </p:cNvPr>
          <p:cNvSpPr txBox="1"/>
          <p:nvPr/>
        </p:nvSpPr>
        <p:spPr>
          <a:xfrm>
            <a:off x="1089478" y="304350"/>
            <a:ext cx="7429487" cy="461665"/>
          </a:xfrm>
          <a:prstGeom prst="rect">
            <a:avLst/>
          </a:prstGeom>
          <a:noFill/>
        </p:spPr>
        <p:txBody>
          <a:bodyPr wrap="square">
            <a:spAutoFit/>
          </a:bodyPr>
          <a:lstStyle/>
          <a:p>
            <a:pPr marL="0" marR="0" algn="ctr">
              <a:spcBef>
                <a:spcPts val="0"/>
              </a:spcBef>
              <a:spcAft>
                <a:spcPts val="0"/>
              </a:spcAft>
            </a:pPr>
            <a:r>
              <a:rPr lang="en-US" sz="2400" b="1" dirty="0">
                <a:effectLst/>
                <a:latin typeface="Cambria" panose="02040503050406030204" pitchFamily="18" charset="0"/>
                <a:ea typeface="MS Mincho" panose="02020609040205080304" pitchFamily="49" charset="-128"/>
                <a:cs typeface="Times New Roman" panose="02020603050405020304" pitchFamily="18" charset="0"/>
              </a:rPr>
              <a:t>Background   </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AF2EAA33-6BB1-5B26-9C1B-67F009CA73A0}"/>
              </a:ext>
            </a:extLst>
          </p:cNvPr>
          <p:cNvSpPr txBox="1"/>
          <p:nvPr/>
        </p:nvSpPr>
        <p:spPr>
          <a:xfrm>
            <a:off x="431965" y="2831966"/>
            <a:ext cx="9392696" cy="3647152"/>
          </a:xfrm>
          <a:prstGeom prst="rect">
            <a:avLst/>
          </a:prstGeom>
          <a:noFill/>
        </p:spPr>
        <p:txBody>
          <a:bodyPr wrap="square">
            <a:spAutoFit/>
          </a:bodyPr>
          <a:lstStyle/>
          <a:p>
            <a:r>
              <a:rPr lang="en-US" sz="2300" b="1" dirty="0">
                <a:effectLst/>
                <a:latin typeface="Cambria" panose="02040503050406030204" pitchFamily="18" charset="0"/>
                <a:ea typeface="MS Mincho" panose="02020609040205080304" pitchFamily="49" charset="-128"/>
                <a:cs typeface="Times New Roman" panose="02020603050405020304" pitchFamily="18" charset="0"/>
              </a:rPr>
              <a:t>Natural controls to populations</a:t>
            </a:r>
            <a:r>
              <a:rPr lang="en-US" sz="2300" dirty="0">
                <a:effectLst/>
                <a:latin typeface="Cambria" panose="02040503050406030204" pitchFamily="18" charset="0"/>
                <a:ea typeface="MS Mincho" panose="02020609040205080304" pitchFamily="49" charset="-128"/>
                <a:cs typeface="Times New Roman" panose="02020603050405020304" pitchFamily="18" charset="0"/>
              </a:rPr>
              <a:t>:</a:t>
            </a:r>
          </a:p>
          <a:p>
            <a:pPr marL="342900" indent="-342900">
              <a:buFont typeface="Arial" panose="020B0604020202020204" pitchFamily="34" charset="0"/>
              <a:buChar char="•"/>
            </a:pPr>
            <a:r>
              <a:rPr lang="en-US" sz="2300" dirty="0">
                <a:effectLst/>
                <a:latin typeface="Cambria" panose="02040503050406030204" pitchFamily="18" charset="0"/>
                <a:ea typeface="MS Mincho" panose="02020609040205080304" pitchFamily="49" charset="-128"/>
                <a:cs typeface="Times New Roman" panose="02020603050405020304" pitchFamily="18" charset="0"/>
              </a:rPr>
              <a:t>food supply</a:t>
            </a:r>
          </a:p>
          <a:p>
            <a:pPr marL="342900" indent="-342900">
              <a:buFont typeface="Arial" panose="020B0604020202020204" pitchFamily="34" charset="0"/>
              <a:buChar char="•"/>
            </a:pPr>
            <a:r>
              <a:rPr lang="en-US" sz="2300" dirty="0">
                <a:effectLst/>
                <a:latin typeface="Cambria" panose="02040503050406030204" pitchFamily="18" charset="0"/>
                <a:ea typeface="MS Mincho" panose="02020609040205080304" pitchFamily="49" charset="-128"/>
                <a:cs typeface="Times New Roman" panose="02020603050405020304" pitchFamily="18" charset="0"/>
              </a:rPr>
              <a:t>Predation</a:t>
            </a:r>
          </a:p>
          <a:p>
            <a:pPr marL="342900" indent="-342900">
              <a:buFont typeface="Arial" panose="020B0604020202020204" pitchFamily="34" charset="0"/>
              <a:buChar char="•"/>
            </a:pPr>
            <a:r>
              <a:rPr lang="en-US" sz="2300" dirty="0">
                <a:effectLst/>
                <a:latin typeface="Cambria" panose="02040503050406030204" pitchFamily="18" charset="0"/>
                <a:ea typeface="MS Mincho" panose="02020609040205080304" pitchFamily="49" charset="-128"/>
                <a:cs typeface="Times New Roman" panose="02020603050405020304" pitchFamily="18" charset="0"/>
              </a:rPr>
              <a:t>Disease</a:t>
            </a:r>
          </a:p>
          <a:p>
            <a:pPr marL="342900" indent="-342900">
              <a:buFont typeface="Arial" panose="020B0604020202020204" pitchFamily="34" charset="0"/>
              <a:buChar char="•"/>
            </a:pPr>
            <a:r>
              <a:rPr lang="en-US" sz="2300" dirty="0">
                <a:effectLst/>
                <a:latin typeface="Cambria" panose="02040503050406030204" pitchFamily="18" charset="0"/>
                <a:ea typeface="MS Mincho" panose="02020609040205080304" pitchFamily="49" charset="-128"/>
                <a:cs typeface="Times New Roman" panose="02020603050405020304" pitchFamily="18" charset="0"/>
              </a:rPr>
              <a:t>Weather</a:t>
            </a:r>
            <a:endParaRPr lang="en-US" sz="2300" dirty="0">
              <a:latin typeface="Cambria" panose="02040503050406030204" pitchFamily="18" charset="0"/>
              <a:ea typeface="MS Mincho" panose="02020609040205080304" pitchFamily="49" charset="-128"/>
              <a:cs typeface="Times New Roman" panose="02020603050405020304" pitchFamily="18" charset="0"/>
            </a:endParaRPr>
          </a:p>
          <a:p>
            <a:endParaRPr lang="en-US" sz="23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2300" b="1" dirty="0">
                <a:effectLst/>
                <a:latin typeface="Cambria" panose="02040503050406030204" pitchFamily="18" charset="0"/>
                <a:ea typeface="MS Mincho" panose="02020609040205080304" pitchFamily="49" charset="-128"/>
                <a:cs typeface="Times New Roman" panose="02020603050405020304" pitchFamily="18" charset="0"/>
              </a:rPr>
              <a:t>Hunting (~210,000/yr.) and collisions with vehicles (~65,000/yr.) </a:t>
            </a:r>
            <a:r>
              <a:rPr lang="en-US" sz="2300" dirty="0">
                <a:effectLst/>
                <a:latin typeface="Cambria" panose="02040503050406030204" pitchFamily="18" charset="0"/>
                <a:ea typeface="MS Mincho" panose="02020609040205080304" pitchFamily="49" charset="-128"/>
                <a:cs typeface="Times New Roman" panose="02020603050405020304" pitchFamily="18" charset="0"/>
              </a:rPr>
              <a:t>are </a:t>
            </a:r>
            <a:r>
              <a:rPr lang="en-US" sz="2300" dirty="0">
                <a:latin typeface="Cambria" panose="02040503050406030204" pitchFamily="18" charset="0"/>
                <a:ea typeface="MS Mincho" panose="02020609040205080304" pitchFamily="49" charset="-128"/>
                <a:cs typeface="Times New Roman" panose="02020603050405020304" pitchFamily="18" charset="0"/>
              </a:rPr>
              <a:t>now the main controls: </a:t>
            </a:r>
            <a:r>
              <a:rPr lang="en-US" sz="2300" i="1" dirty="0">
                <a:latin typeface="Cambria" panose="02040503050406030204" pitchFamily="18" charset="0"/>
                <a:ea typeface="MS Mincho" panose="02020609040205080304" pitchFamily="49" charset="-128"/>
                <a:cs typeface="Times New Roman" panose="02020603050405020304" pitchFamily="18" charset="0"/>
              </a:rPr>
              <a:t>Not enough to keep the population at sustainable levels.</a:t>
            </a:r>
            <a:endParaRPr lang="en-US" sz="2300" dirty="0"/>
          </a:p>
          <a:p>
            <a:endParaRPr lang="en-US" sz="2400" dirty="0"/>
          </a:p>
        </p:txBody>
      </p:sp>
      <p:sp>
        <p:nvSpPr>
          <p:cNvPr id="7" name="TextBox 6">
            <a:extLst>
              <a:ext uri="{FF2B5EF4-FFF2-40B4-BE49-F238E27FC236}">
                <a16:creationId xmlns:a16="http://schemas.microsoft.com/office/drawing/2014/main" id="{7ADF929B-9301-DD58-0CD4-90E9E665986B}"/>
              </a:ext>
            </a:extLst>
          </p:cNvPr>
          <p:cNvSpPr txBox="1"/>
          <p:nvPr/>
        </p:nvSpPr>
        <p:spPr>
          <a:xfrm>
            <a:off x="6096000" y="5940509"/>
            <a:ext cx="4668253" cy="369332"/>
          </a:xfrm>
          <a:prstGeom prst="rect">
            <a:avLst/>
          </a:prstGeom>
          <a:noFill/>
        </p:spPr>
        <p:txBody>
          <a:bodyPr wrap="square">
            <a:spAutoFit/>
          </a:bodyPr>
          <a:lstStyle/>
          <a:p>
            <a:r>
              <a:rPr lang="en-US" dirty="0">
                <a:hlinkClick r:id="rId2"/>
              </a:rPr>
              <a:t>https://www.dec.ny.gov/animals/104911.html</a:t>
            </a:r>
            <a:endParaRPr lang="en-US" dirty="0"/>
          </a:p>
        </p:txBody>
      </p:sp>
      <p:pic>
        <p:nvPicPr>
          <p:cNvPr id="1029" name="Picture 5">
            <a:extLst>
              <a:ext uri="{FF2B5EF4-FFF2-40B4-BE49-F238E27FC236}">
                <a16:creationId xmlns:a16="http://schemas.microsoft.com/office/drawing/2014/main" id="{424D3C7B-C4C5-7DD3-5B81-8A41B3E4A98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627216" y="1773599"/>
            <a:ext cx="3901171" cy="24325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a:extLst>
              <a:ext uri="{FF2B5EF4-FFF2-40B4-BE49-F238E27FC236}">
                <a16:creationId xmlns:a16="http://schemas.microsoft.com/office/drawing/2014/main" id="{4DB4BB09-D924-B4E7-B62C-7DC89329403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2569" y="2700181"/>
            <a:ext cx="2169903" cy="20475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2355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FF3E49-52F3-7415-F93F-A19E2ADE821F}"/>
              </a:ext>
            </a:extLst>
          </p:cNvPr>
          <p:cNvSpPr txBox="1"/>
          <p:nvPr/>
        </p:nvSpPr>
        <p:spPr>
          <a:xfrm>
            <a:off x="489416" y="368300"/>
            <a:ext cx="10401299" cy="584775"/>
          </a:xfrm>
          <a:prstGeom prst="rect">
            <a:avLst/>
          </a:prstGeom>
          <a:noFill/>
        </p:spPr>
        <p:txBody>
          <a:bodyPr wrap="square">
            <a:spAutoFit/>
          </a:bodyPr>
          <a:lstStyle/>
          <a:p>
            <a:pPr marR="0">
              <a:spcBef>
                <a:spcPts val="0"/>
              </a:spcBef>
              <a:spcAft>
                <a:spcPts val="0"/>
              </a:spcAft>
            </a:pPr>
            <a:r>
              <a:rPr lang="en-US" sz="3200" dirty="0">
                <a:effectLst/>
                <a:latin typeface="Cambria" panose="02040503050406030204" pitchFamily="18" charset="0"/>
                <a:ea typeface="MS Mincho" panose="02020609040205080304" pitchFamily="49" charset="-128"/>
                <a:cs typeface="Times New Roman" panose="02020603050405020304" pitchFamily="18" charset="0"/>
              </a:rPr>
              <a:t>A sampling of seedlings in Wilber Park</a:t>
            </a:r>
          </a:p>
        </p:txBody>
      </p:sp>
      <p:sp>
        <p:nvSpPr>
          <p:cNvPr id="5" name="TextBox 4">
            <a:extLst>
              <a:ext uri="{FF2B5EF4-FFF2-40B4-BE49-F238E27FC236}">
                <a16:creationId xmlns:a16="http://schemas.microsoft.com/office/drawing/2014/main" id="{2C899302-96B0-F380-18A9-90679E539A57}"/>
              </a:ext>
            </a:extLst>
          </p:cNvPr>
          <p:cNvSpPr txBox="1"/>
          <p:nvPr/>
        </p:nvSpPr>
        <p:spPr>
          <a:xfrm>
            <a:off x="289077" y="1536174"/>
            <a:ext cx="11360344" cy="4093428"/>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0000"/>
                </a:solidFill>
                <a:latin typeface="Arial" panose="020B0604020202020204" pitchFamily="34" charset="0"/>
              </a:rPr>
              <a:t>About 20 seedlings/sprouts sampled (everything found in a transect ~0.1 mi.), </a:t>
            </a:r>
            <a:r>
              <a:rPr lang="en-US" sz="2000" dirty="0" err="1">
                <a:solidFill>
                  <a:srgbClr val="000000"/>
                </a:solidFill>
                <a:latin typeface="Arial" panose="020B0604020202020204" pitchFamily="34" charset="0"/>
              </a:rPr>
              <a:t>ave.</a:t>
            </a:r>
            <a:r>
              <a:rPr lang="en-US" sz="2000" dirty="0">
                <a:solidFill>
                  <a:srgbClr val="000000"/>
                </a:solidFill>
                <a:latin typeface="Arial" panose="020B0604020202020204" pitchFamily="34" charset="0"/>
              </a:rPr>
              <a:t> size 16.25”.  </a:t>
            </a:r>
          </a:p>
          <a:p>
            <a:endParaRPr lang="en-US" sz="2000" dirty="0">
              <a:solidFill>
                <a:srgbClr val="000000"/>
              </a:solidFill>
              <a:latin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rPr>
              <a:t>Deer browse found on all but one. Average deer browse 75% (only ~25% of leaf buds remained).</a:t>
            </a:r>
            <a:endParaRPr lang="en-US" sz="2000" b="0" i="0" u="none" strike="noStrike" dirty="0">
              <a:solidFill>
                <a:srgbClr val="000000"/>
              </a:solidFill>
              <a:effectLst/>
              <a:latin typeface="Arial" panose="020B0604020202020204" pitchFamily="34" charset="0"/>
            </a:endParaRPr>
          </a:p>
          <a:p>
            <a:pPr marL="285750" indent="-285750">
              <a:buFont typeface="Arial" panose="020B0604020202020204" pitchFamily="34" charset="0"/>
              <a:buChar char="•"/>
            </a:pPr>
            <a:endParaRPr lang="en-US" sz="2000" b="0" i="0" u="none" strike="noStrike"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rPr>
              <a:t>Sprouts around an ash tree indicated heavy browsing for </a:t>
            </a:r>
          </a:p>
          <a:p>
            <a:r>
              <a:rPr lang="en-US" sz="2000" dirty="0">
                <a:solidFill>
                  <a:srgbClr val="000000"/>
                </a:solidFill>
                <a:latin typeface="Arial" panose="020B0604020202020204" pitchFamily="34" charset="0"/>
              </a:rPr>
              <a:t>    several years.</a:t>
            </a:r>
          </a:p>
          <a:p>
            <a:pPr marL="285750" indent="-285750">
              <a:buFont typeface="Arial" panose="020B0604020202020204" pitchFamily="34" charset="0"/>
              <a:buChar char="•"/>
            </a:pPr>
            <a:endParaRPr lang="en-US" sz="2000" b="0" i="0" u="none" strike="noStrike"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sz="2000" b="0" i="0" u="none" strike="noStrike" dirty="0">
                <a:solidFill>
                  <a:srgbClr val="000000"/>
                </a:solidFill>
                <a:effectLst/>
                <a:latin typeface="Arial" panose="020B0604020202020204" pitchFamily="34" charset="0"/>
              </a:rPr>
              <a:t>A beech tree, an indicator species since deer generally ignore </a:t>
            </a:r>
          </a:p>
          <a:p>
            <a:r>
              <a:rPr lang="en-US" sz="2000" dirty="0">
                <a:solidFill>
                  <a:srgbClr val="000000"/>
                </a:solidFill>
                <a:latin typeface="Arial" panose="020B0604020202020204" pitchFamily="34" charset="0"/>
              </a:rPr>
              <a:t>    </a:t>
            </a:r>
            <a:r>
              <a:rPr lang="en-US" sz="2000" b="0" i="0" u="none" strike="noStrike" dirty="0">
                <a:solidFill>
                  <a:srgbClr val="000000"/>
                </a:solidFill>
                <a:effectLst/>
                <a:latin typeface="Arial" panose="020B0604020202020204" pitchFamily="34" charset="0"/>
              </a:rPr>
              <a:t>them, showed significant browse at a height higher than deer </a:t>
            </a:r>
          </a:p>
          <a:p>
            <a:r>
              <a:rPr lang="en-US" sz="2000" dirty="0">
                <a:solidFill>
                  <a:srgbClr val="000000"/>
                </a:solidFill>
                <a:latin typeface="Arial" panose="020B0604020202020204" pitchFamily="34" charset="0"/>
              </a:rPr>
              <a:t>    </a:t>
            </a:r>
            <a:r>
              <a:rPr lang="en-US" sz="2000" b="0" i="0" u="none" strike="noStrike" dirty="0">
                <a:solidFill>
                  <a:srgbClr val="000000"/>
                </a:solidFill>
                <a:effectLst/>
                <a:latin typeface="Arial" panose="020B0604020202020204" pitchFamily="34" charset="0"/>
              </a:rPr>
              <a:t>can easily reach.</a:t>
            </a:r>
          </a:p>
          <a:p>
            <a:pPr marL="285750" indent="-285750">
              <a:buFont typeface="Arial" panose="020B0604020202020204" pitchFamily="34" charset="0"/>
              <a:buChar char="•"/>
            </a:pPr>
            <a:endParaRPr lang="en-US" sz="2000" b="0" i="0" u="none" strike="noStrike"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rPr>
              <a:t>A 49” maple sapling growing within and protected by a barberry</a:t>
            </a:r>
          </a:p>
          <a:p>
            <a:r>
              <a:rPr lang="en-US" sz="2000" dirty="0">
                <a:solidFill>
                  <a:srgbClr val="000000"/>
                </a:solidFill>
                <a:latin typeface="Arial" panose="020B0604020202020204" pitchFamily="34" charset="0"/>
              </a:rPr>
              <a:t>    bush showed 60% browse. </a:t>
            </a:r>
            <a:endParaRPr lang="en-US" sz="2000" dirty="0"/>
          </a:p>
        </p:txBody>
      </p:sp>
      <p:pic>
        <p:nvPicPr>
          <p:cNvPr id="3" name="Picture 2">
            <a:hlinkClick r:id="rId2"/>
            <a:extLst>
              <a:ext uri="{FF2B5EF4-FFF2-40B4-BE49-F238E27FC236}">
                <a16:creationId xmlns:a16="http://schemas.microsoft.com/office/drawing/2014/main" id="{32BAB76C-837D-0AF7-D01A-A5FBB38310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750" y="2728216"/>
            <a:ext cx="3330671" cy="2424406"/>
          </a:xfrm>
          <a:prstGeom prst="rect">
            <a:avLst/>
          </a:prstGeom>
          <a:noFill/>
          <a:ln>
            <a:noFill/>
          </a:ln>
        </p:spPr>
      </p:pic>
      <p:sp>
        <p:nvSpPr>
          <p:cNvPr id="7" name="TextBox 6">
            <a:extLst>
              <a:ext uri="{FF2B5EF4-FFF2-40B4-BE49-F238E27FC236}">
                <a16:creationId xmlns:a16="http://schemas.microsoft.com/office/drawing/2014/main" id="{C3BB15D9-690E-20B5-D0AD-422B9AFB0A89}"/>
              </a:ext>
            </a:extLst>
          </p:cNvPr>
          <p:cNvSpPr txBox="1"/>
          <p:nvPr/>
        </p:nvSpPr>
        <p:spPr>
          <a:xfrm>
            <a:off x="4200180" y="917148"/>
            <a:ext cx="5317051" cy="400110"/>
          </a:xfrm>
          <a:prstGeom prst="rect">
            <a:avLst/>
          </a:prstGeom>
          <a:noFill/>
        </p:spPr>
        <p:txBody>
          <a:bodyPr wrap="square">
            <a:spAutoFit/>
          </a:bodyPr>
          <a:lstStyle/>
          <a:p>
            <a:r>
              <a:rPr lang="en-US" sz="2000" b="1" i="1" dirty="0">
                <a:solidFill>
                  <a:srgbClr val="000000"/>
                </a:solidFill>
              </a:rPr>
              <a:t>Thanks to Donna Vogler, </a:t>
            </a:r>
            <a:r>
              <a:rPr lang="en-US" sz="2000" b="1" i="1" dirty="0"/>
              <a:t>Professor of Biology</a:t>
            </a:r>
          </a:p>
        </p:txBody>
      </p:sp>
      <p:sp>
        <p:nvSpPr>
          <p:cNvPr id="9" name="TextBox 8">
            <a:extLst>
              <a:ext uri="{FF2B5EF4-FFF2-40B4-BE49-F238E27FC236}">
                <a16:creationId xmlns:a16="http://schemas.microsoft.com/office/drawing/2014/main" id="{26771243-E1FD-209E-01F4-AE50466B654A}"/>
              </a:ext>
            </a:extLst>
          </p:cNvPr>
          <p:cNvSpPr txBox="1"/>
          <p:nvPr/>
        </p:nvSpPr>
        <p:spPr>
          <a:xfrm>
            <a:off x="9356650" y="5779943"/>
            <a:ext cx="1905885" cy="369332"/>
          </a:xfrm>
          <a:prstGeom prst="rect">
            <a:avLst/>
          </a:prstGeom>
          <a:noFill/>
        </p:spPr>
        <p:txBody>
          <a:bodyPr wrap="square">
            <a:spAutoFit/>
          </a:bodyPr>
          <a:lstStyle/>
          <a:p>
            <a:r>
              <a:rPr lang="en-US" i="1" dirty="0">
                <a:solidFill>
                  <a:srgbClr val="000000"/>
                </a:solidFill>
                <a:latin typeface="Arial" panose="020B0604020202020204" pitchFamily="34" charset="0"/>
                <a:hlinkClick r:id="rId4"/>
              </a:rPr>
              <a:t>m</a:t>
            </a:r>
            <a:r>
              <a:rPr lang="en-US" sz="1800" i="1" dirty="0">
                <a:solidFill>
                  <a:srgbClr val="000000"/>
                </a:solidFill>
                <a:latin typeface="Arial" panose="020B0604020202020204" pitchFamily="34" charset="0"/>
                <a:hlinkClick r:id="rId4"/>
              </a:rPr>
              <a:t>ucc.org </a:t>
            </a:r>
            <a:endParaRPr lang="en-US" sz="18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93967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151B26-0463-1B09-91A0-E3A44FE58915}"/>
              </a:ext>
            </a:extLst>
          </p:cNvPr>
          <p:cNvSpPr txBox="1"/>
          <p:nvPr/>
        </p:nvSpPr>
        <p:spPr>
          <a:xfrm>
            <a:off x="677825" y="644232"/>
            <a:ext cx="6097772" cy="461665"/>
          </a:xfrm>
          <a:prstGeom prst="rect">
            <a:avLst/>
          </a:prstGeom>
          <a:noFill/>
        </p:spPr>
        <p:txBody>
          <a:bodyPr wrap="square">
            <a:spAutoFit/>
          </a:bodyPr>
          <a:lstStyle/>
          <a:p>
            <a:r>
              <a:rPr lang="en-US" sz="2400" dirty="0">
                <a:solidFill>
                  <a:srgbClr val="000000"/>
                </a:solidFill>
                <a:latin typeface="Arial" panose="020B0604020202020204" pitchFamily="34" charset="0"/>
              </a:rPr>
              <a:t>Recommendation: </a:t>
            </a:r>
            <a:endParaRPr lang="en-US" sz="2400" dirty="0"/>
          </a:p>
        </p:txBody>
      </p:sp>
      <p:sp>
        <p:nvSpPr>
          <p:cNvPr id="4" name="TextBox 3">
            <a:extLst>
              <a:ext uri="{FF2B5EF4-FFF2-40B4-BE49-F238E27FC236}">
                <a16:creationId xmlns:a16="http://schemas.microsoft.com/office/drawing/2014/main" id="{A702BB46-D50E-00E6-35D7-E285390B6069}"/>
              </a:ext>
            </a:extLst>
          </p:cNvPr>
          <p:cNvSpPr txBox="1"/>
          <p:nvPr/>
        </p:nvSpPr>
        <p:spPr>
          <a:xfrm>
            <a:off x="677825" y="1398459"/>
            <a:ext cx="9433738" cy="670440"/>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Deer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exclosures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can help establish a baseline for what vegetation you might expect if deer browsing was not a factor.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B4670D7-95ED-3013-C955-ADC6E9B525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5597" y="2484646"/>
            <a:ext cx="4561103" cy="3413519"/>
          </a:xfrm>
          <a:prstGeom prst="rect">
            <a:avLst/>
          </a:prstGeom>
          <a:noFill/>
          <a:ln>
            <a:noFill/>
          </a:ln>
        </p:spPr>
      </p:pic>
      <p:sp>
        <p:nvSpPr>
          <p:cNvPr id="9" name="TextBox 8">
            <a:extLst>
              <a:ext uri="{FF2B5EF4-FFF2-40B4-BE49-F238E27FC236}">
                <a16:creationId xmlns:a16="http://schemas.microsoft.com/office/drawing/2014/main" id="{C8C9F725-842D-56F7-054C-2A9A493D9DCD}"/>
              </a:ext>
            </a:extLst>
          </p:cNvPr>
          <p:cNvSpPr txBox="1"/>
          <p:nvPr/>
        </p:nvSpPr>
        <p:spPr>
          <a:xfrm>
            <a:off x="895350" y="6059391"/>
            <a:ext cx="3307941" cy="369332"/>
          </a:xfrm>
          <a:prstGeom prst="rect">
            <a:avLst/>
          </a:prstGeom>
          <a:noFill/>
        </p:spPr>
        <p:txBody>
          <a:bodyPr wrap="square">
            <a:spAutoFit/>
          </a:bodyPr>
          <a:lstStyle/>
          <a:p>
            <a:r>
              <a:rPr lang="en-US" i="1" dirty="0">
                <a:latin typeface="Times New Roman" panose="02020603050405020304" pitchFamily="18" charset="0"/>
                <a:ea typeface="Times New Roman" panose="02020603050405020304" pitchFamily="18" charset="0"/>
                <a:cs typeface="Times New Roman" panose="02020603050405020304" pitchFamily="18" charset="0"/>
              </a:rPr>
              <a:t>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imple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exclosure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in a clover field</a:t>
            </a:r>
            <a:endParaRPr lang="en-US" i="1" dirty="0"/>
          </a:p>
        </p:txBody>
      </p:sp>
      <p:sp>
        <p:nvSpPr>
          <p:cNvPr id="11" name="TextBox 10">
            <a:extLst>
              <a:ext uri="{FF2B5EF4-FFF2-40B4-BE49-F238E27FC236}">
                <a16:creationId xmlns:a16="http://schemas.microsoft.com/office/drawing/2014/main" id="{8D3B4DCA-4D63-3832-CB10-D41B80C3A5DC}"/>
              </a:ext>
            </a:extLst>
          </p:cNvPr>
          <p:cNvSpPr txBox="1"/>
          <p:nvPr/>
        </p:nvSpPr>
        <p:spPr>
          <a:xfrm>
            <a:off x="6775597" y="6055301"/>
            <a:ext cx="4657016" cy="369332"/>
          </a:xfrm>
          <a:prstGeom prst="rect">
            <a:avLst/>
          </a:prstGeom>
          <a:noFill/>
        </p:spPr>
        <p:txBody>
          <a:bodyPr wrap="square">
            <a:spAutoFit/>
          </a:bodyPr>
          <a:lstStyle/>
          <a:p>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Exclosure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around a single AVID plot in a forest</a:t>
            </a:r>
            <a:endParaRPr lang="en-US" i="1" dirty="0"/>
          </a:p>
        </p:txBody>
      </p:sp>
      <p:pic>
        <p:nvPicPr>
          <p:cNvPr id="12" name="Picture 11">
            <a:extLst>
              <a:ext uri="{FF2B5EF4-FFF2-40B4-BE49-F238E27FC236}">
                <a16:creationId xmlns:a16="http://schemas.microsoft.com/office/drawing/2014/main" id="{1FA8E20E-611A-186C-378C-C1023EC796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401" y="2522412"/>
            <a:ext cx="2934835" cy="3491526"/>
          </a:xfrm>
          <a:prstGeom prst="rect">
            <a:avLst/>
          </a:prstGeom>
          <a:noFill/>
          <a:ln>
            <a:noFill/>
          </a:ln>
        </p:spPr>
      </p:pic>
      <p:pic>
        <p:nvPicPr>
          <p:cNvPr id="18" name="Picture 17">
            <a:extLst>
              <a:ext uri="{FF2B5EF4-FFF2-40B4-BE49-F238E27FC236}">
                <a16:creationId xmlns:a16="http://schemas.microsoft.com/office/drawing/2014/main" id="{DDE33FBA-C67F-2B25-ABA1-9D20793D07DA}"/>
              </a:ext>
            </a:extLst>
          </p:cNvPr>
          <p:cNvPicPr>
            <a:picLocks noChangeAspect="1"/>
          </p:cNvPicPr>
          <p:nvPr/>
        </p:nvPicPr>
        <p:blipFill>
          <a:blip r:embed="rId4"/>
          <a:stretch>
            <a:fillRect/>
          </a:stretch>
        </p:blipFill>
        <p:spPr>
          <a:xfrm>
            <a:off x="4280672" y="2474585"/>
            <a:ext cx="2158488" cy="2005595"/>
          </a:xfrm>
          <a:prstGeom prst="rect">
            <a:avLst/>
          </a:prstGeom>
        </p:spPr>
      </p:pic>
      <p:sp>
        <p:nvSpPr>
          <p:cNvPr id="20" name="TextBox 19">
            <a:extLst>
              <a:ext uri="{FF2B5EF4-FFF2-40B4-BE49-F238E27FC236}">
                <a16:creationId xmlns:a16="http://schemas.microsoft.com/office/drawing/2014/main" id="{04989289-14F8-82DB-BC30-3B9AB1EC395F}"/>
              </a:ext>
            </a:extLst>
          </p:cNvPr>
          <p:cNvSpPr txBox="1"/>
          <p:nvPr/>
        </p:nvSpPr>
        <p:spPr>
          <a:xfrm>
            <a:off x="4108541" y="4651670"/>
            <a:ext cx="2572306" cy="923330"/>
          </a:xfrm>
          <a:prstGeom prst="rect">
            <a:avLst/>
          </a:prstGeom>
          <a:noFill/>
        </p:spPr>
        <p:txBody>
          <a:bodyPr wrap="square">
            <a:spAutoFit/>
          </a:bodyPr>
          <a:lstStyle/>
          <a:p>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Signage can educate the public about the purpose of the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exclosures</a:t>
            </a:r>
            <a:endParaRPr lang="en-US" i="1" dirty="0"/>
          </a:p>
        </p:txBody>
      </p:sp>
    </p:spTree>
    <p:extLst>
      <p:ext uri="{BB962C8B-B14F-4D97-AF65-F5344CB8AC3E}">
        <p14:creationId xmlns:p14="http://schemas.microsoft.com/office/powerpoint/2010/main" val="383554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1374358" y="2213827"/>
            <a:ext cx="8354433" cy="954107"/>
          </a:xfrm>
          <a:prstGeom prst="rect">
            <a:avLst/>
          </a:prstGeom>
          <a:noFill/>
        </p:spPr>
        <p:txBody>
          <a:bodyPr wrap="square">
            <a:spAutoFit/>
          </a:bodyPr>
          <a:lstStyle/>
          <a:p>
            <a:pPr marL="0" marR="0">
              <a:spcBef>
                <a:spcPts val="0"/>
              </a:spcBef>
              <a:spcAft>
                <a:spcPts val="0"/>
              </a:spcAft>
            </a:pPr>
            <a:r>
              <a:rPr lang="en-US" sz="2800" dirty="0">
                <a:ea typeface="MS Mincho" panose="02020609040205080304" pitchFamily="49" charset="-128"/>
                <a:cs typeface="Times New Roman" panose="02020603050405020304" pitchFamily="18" charset="0"/>
              </a:rPr>
              <a:t>Some of the steeper hills in the city are experiencing erosion, possibly caused by deer over-browsing.</a:t>
            </a:r>
            <a:endParaRPr lang="en-US" sz="2800" dirty="0">
              <a:effectLst/>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6AFF3E49-52F3-7415-F93F-A19E2ADE821F}"/>
              </a:ext>
            </a:extLst>
          </p:cNvPr>
          <p:cNvSpPr txBox="1"/>
          <p:nvPr/>
        </p:nvSpPr>
        <p:spPr>
          <a:xfrm>
            <a:off x="1374358" y="662056"/>
            <a:ext cx="10401299" cy="584775"/>
          </a:xfrm>
          <a:prstGeom prst="rect">
            <a:avLst/>
          </a:prstGeom>
          <a:noFill/>
        </p:spPr>
        <p:txBody>
          <a:bodyPr wrap="square">
            <a:spAutoFit/>
          </a:bodyPr>
          <a:lstStyle/>
          <a:p>
            <a:pPr marR="0">
              <a:spcBef>
                <a:spcPts val="0"/>
              </a:spcBef>
              <a:spcAft>
                <a:spcPts val="0"/>
              </a:spcAft>
            </a:pPr>
            <a:r>
              <a:rPr lang="en-US" sz="3200" dirty="0">
                <a:effectLst/>
                <a:latin typeface="Cambria" panose="02040503050406030204" pitchFamily="18" charset="0"/>
                <a:ea typeface="MS Mincho" panose="02020609040205080304" pitchFamily="49" charset="-128"/>
                <a:cs typeface="Times New Roman" panose="02020603050405020304" pitchFamily="18" charset="0"/>
              </a:rPr>
              <a:t>Erosion caused by over-browsing</a:t>
            </a:r>
          </a:p>
        </p:txBody>
      </p:sp>
    </p:spTree>
    <p:extLst>
      <p:ext uri="{BB962C8B-B14F-4D97-AF65-F5344CB8AC3E}">
        <p14:creationId xmlns:p14="http://schemas.microsoft.com/office/powerpoint/2010/main" val="1087370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510650" y="1012126"/>
            <a:ext cx="6423166" cy="1785810"/>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Landscape with deer-resistant plantings</a:t>
            </a: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Sprays, repellents to keep deer out of yards</a:t>
            </a: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Fencing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(8-foot fencing is costly; check for height restrictions)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AFF3E49-52F3-7415-F93F-A19E2ADE821F}"/>
              </a:ext>
            </a:extLst>
          </p:cNvPr>
          <p:cNvSpPr txBox="1"/>
          <p:nvPr/>
        </p:nvSpPr>
        <p:spPr>
          <a:xfrm>
            <a:off x="960608" y="349439"/>
            <a:ext cx="4275216" cy="521746"/>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Mitigation of problems</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5072E781-FA17-0CAC-AD33-3AEEC2763F29}"/>
              </a:ext>
            </a:extLst>
          </p:cNvPr>
          <p:cNvSpPr txBox="1"/>
          <p:nvPr/>
        </p:nvSpPr>
        <p:spPr>
          <a:xfrm>
            <a:off x="8352798" y="2915418"/>
            <a:ext cx="3196360" cy="1107996"/>
          </a:xfrm>
          <a:prstGeom prst="rect">
            <a:avLst/>
          </a:prstGeom>
          <a:noFill/>
        </p:spPr>
        <p:txBody>
          <a:bodyPr wrap="square">
            <a:spAutoFit/>
          </a:bodyPr>
          <a:lstStyle/>
          <a:p>
            <a:pPr algn="ctr"/>
            <a:r>
              <a:rPr lang="en-US" sz="2200" i="1" dirty="0">
                <a:effectLst/>
                <a:latin typeface="Calibri" panose="020F0502020204030204" pitchFamily="34" charset="0"/>
                <a:ea typeface="Calibri" panose="020F0502020204030204" pitchFamily="34" charset="0"/>
                <a:cs typeface="Times New Roman" panose="02020603050405020304" pitchFamily="18" charset="0"/>
              </a:rPr>
              <a:t>Strong-smelling plants like rosemary and mint can deter both deer and ticks.</a:t>
            </a:r>
            <a:endParaRPr lang="en-US" sz="2200" i="1" dirty="0"/>
          </a:p>
        </p:txBody>
      </p:sp>
      <p:pic>
        <p:nvPicPr>
          <p:cNvPr id="9" name="Picture 8">
            <a:extLst>
              <a:ext uri="{FF2B5EF4-FFF2-40B4-BE49-F238E27FC236}">
                <a16:creationId xmlns:a16="http://schemas.microsoft.com/office/drawing/2014/main" id="{0C2C57C2-8302-583A-EE24-4AA9C0038298}"/>
              </a:ext>
            </a:extLst>
          </p:cNvPr>
          <p:cNvPicPr>
            <a:picLocks noChangeAspect="1"/>
          </p:cNvPicPr>
          <p:nvPr/>
        </p:nvPicPr>
        <p:blipFill>
          <a:blip r:embed="rId2"/>
          <a:stretch>
            <a:fillRect/>
          </a:stretch>
        </p:blipFill>
        <p:spPr>
          <a:xfrm>
            <a:off x="8670204" y="262606"/>
            <a:ext cx="1943487" cy="2535330"/>
          </a:xfrm>
          <a:prstGeom prst="rect">
            <a:avLst/>
          </a:prstGeom>
        </p:spPr>
      </p:pic>
      <p:pic>
        <p:nvPicPr>
          <p:cNvPr id="11" name="Picture 10">
            <a:extLst>
              <a:ext uri="{FF2B5EF4-FFF2-40B4-BE49-F238E27FC236}">
                <a16:creationId xmlns:a16="http://schemas.microsoft.com/office/drawing/2014/main" id="{89EA5D78-1CE6-540A-CC45-096F767B1F73}"/>
              </a:ext>
            </a:extLst>
          </p:cNvPr>
          <p:cNvPicPr>
            <a:picLocks noChangeAspect="1"/>
          </p:cNvPicPr>
          <p:nvPr/>
        </p:nvPicPr>
        <p:blipFill>
          <a:blip r:embed="rId3"/>
          <a:stretch>
            <a:fillRect/>
          </a:stretch>
        </p:blipFill>
        <p:spPr>
          <a:xfrm>
            <a:off x="9641947" y="4118679"/>
            <a:ext cx="1371719" cy="2476715"/>
          </a:xfrm>
          <a:prstGeom prst="rect">
            <a:avLst/>
          </a:prstGeom>
        </p:spPr>
      </p:pic>
      <p:sp>
        <p:nvSpPr>
          <p:cNvPr id="12" name="Rectangle 11">
            <a:extLst>
              <a:ext uri="{FF2B5EF4-FFF2-40B4-BE49-F238E27FC236}">
                <a16:creationId xmlns:a16="http://schemas.microsoft.com/office/drawing/2014/main" id="{2DA152B2-ABF8-4972-4222-923D3972C971}"/>
              </a:ext>
            </a:extLst>
          </p:cNvPr>
          <p:cNvSpPr/>
          <p:nvPr/>
        </p:nvSpPr>
        <p:spPr>
          <a:xfrm>
            <a:off x="9641946" y="4118678"/>
            <a:ext cx="1371719" cy="2476715"/>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E23110D-E00D-3D1C-0ECB-6379480CDF0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8639" y="3685936"/>
            <a:ext cx="1470354" cy="14703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a:extLst>
              <a:ext uri="{FF2B5EF4-FFF2-40B4-BE49-F238E27FC236}">
                <a16:creationId xmlns:a16="http://schemas.microsoft.com/office/drawing/2014/main" id="{5DD0F225-C6BB-151C-A5E8-642EEA54E82C}"/>
              </a:ext>
            </a:extLst>
          </p:cNvPr>
          <p:cNvPicPr>
            <a:picLocks noChangeAspect="1" noChangeArrowheads="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123540" y="5379254"/>
            <a:ext cx="1090906" cy="10871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E18F6E5F-F1E8-CF59-B76C-FF0DC48A8299}"/>
              </a:ext>
            </a:extLst>
          </p:cNvPr>
          <p:cNvSpPr txBox="1"/>
          <p:nvPr/>
        </p:nvSpPr>
        <p:spPr>
          <a:xfrm>
            <a:off x="552066" y="3747113"/>
            <a:ext cx="6096000" cy="2642070"/>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Road signage warning of deer crossing</a:t>
            </a: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Lowered speed limits in appropriate areas </a:t>
            </a:r>
          </a:p>
          <a:p>
            <a:pPr marL="342900" marR="0" lvl="0" indent="-342900">
              <a:lnSpc>
                <a:spcPct val="107000"/>
              </a:lnSpc>
              <a:spcBef>
                <a:spcPts val="0"/>
              </a:spcBef>
              <a:spcAft>
                <a:spcPts val="0"/>
              </a:spcAft>
              <a:buFont typeface="Symbol" panose="05050102010706020507" pitchFamily="18" charset="2"/>
              <a:buChar char=""/>
            </a:pPr>
            <a:r>
              <a:rPr lang="en-US" sz="2600" dirty="0">
                <a:latin typeface="Calibri" panose="020F0502020204030204" pitchFamily="34" charset="0"/>
                <a:ea typeface="Calibri" panose="020F0502020204030204" pitchFamily="34" charset="0"/>
                <a:cs typeface="Times New Roman" panose="02020603050405020304" pitchFamily="18" charset="0"/>
              </a:rPr>
              <a:t>Stop feeding deer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Distribution of educational materials: tick bite avoidance, plantings, feeding deer</a:t>
            </a:r>
          </a:p>
        </p:txBody>
      </p:sp>
      <p:sp>
        <p:nvSpPr>
          <p:cNvPr id="8" name="TextBox 7">
            <a:extLst>
              <a:ext uri="{FF2B5EF4-FFF2-40B4-BE49-F238E27FC236}">
                <a16:creationId xmlns:a16="http://schemas.microsoft.com/office/drawing/2014/main" id="{1182BAA0-4267-3FDD-FDFD-52A68FE6D8D2}"/>
              </a:ext>
            </a:extLst>
          </p:cNvPr>
          <p:cNvSpPr txBox="1"/>
          <p:nvPr/>
        </p:nvSpPr>
        <p:spPr>
          <a:xfrm>
            <a:off x="1157927" y="2916873"/>
            <a:ext cx="3963843" cy="707886"/>
          </a:xfrm>
          <a:prstGeom prst="rect">
            <a:avLst/>
          </a:prstGeom>
          <a:noFill/>
        </p:spPr>
        <p:txBody>
          <a:bodyPr wrap="square">
            <a:spAutoFit/>
          </a:bodyPr>
          <a:lstStyle/>
          <a:p>
            <a:r>
              <a:rPr lang="en-US" sz="2000" i="1" dirty="0">
                <a:latin typeface="Calibri" panose="020F0502020204030204" pitchFamily="34" charset="0"/>
                <a:cs typeface="Times New Roman" panose="02020603050405020304" pitchFamily="18" charset="0"/>
              </a:rPr>
              <a:t>These solutions may push the problems into your neighbor’s yards.</a:t>
            </a:r>
            <a:endParaRPr lang="en-US" sz="2000" dirty="0"/>
          </a:p>
        </p:txBody>
      </p:sp>
      <p:pic>
        <p:nvPicPr>
          <p:cNvPr id="1027" name="Picture 3">
            <a:extLst>
              <a:ext uri="{FF2B5EF4-FFF2-40B4-BE49-F238E27FC236}">
                <a16:creationId xmlns:a16="http://schemas.microsoft.com/office/drawing/2014/main" id="{49244DC8-7F96-9B79-20AC-C5242369C87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5824" y="2724160"/>
            <a:ext cx="961776" cy="961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4577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FF3E49-52F3-7415-F93F-A19E2ADE821F}"/>
              </a:ext>
            </a:extLst>
          </p:cNvPr>
          <p:cNvSpPr txBox="1"/>
          <p:nvPr/>
        </p:nvSpPr>
        <p:spPr>
          <a:xfrm>
            <a:off x="7924800" y="1070310"/>
            <a:ext cx="3906982" cy="4794646"/>
          </a:xfrm>
          <a:prstGeom prst="rect">
            <a:avLst/>
          </a:prstGeom>
          <a:noFill/>
        </p:spPr>
        <p:txBody>
          <a:bodyPr wrap="square">
            <a:spAutoFit/>
          </a:bodyPr>
          <a:lstStyle/>
          <a:p>
            <a:pPr marL="0" marR="0" algn="ctr">
              <a:lnSpc>
                <a:spcPct val="107000"/>
              </a:lnSpc>
              <a:spcBef>
                <a:spcPts val="0"/>
              </a:spcBef>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The aforementioned strategies may help to temporarily mitigate the problems but will not address the issue of overpopulation. </a:t>
            </a:r>
          </a:p>
        </p:txBody>
      </p:sp>
      <p:pic>
        <p:nvPicPr>
          <p:cNvPr id="1026" name="Picture 2">
            <a:extLst>
              <a:ext uri="{FF2B5EF4-FFF2-40B4-BE49-F238E27FC236}">
                <a16:creationId xmlns:a16="http://schemas.microsoft.com/office/drawing/2014/main" id="{4F5270FB-E643-4D54-FEB3-2167A98383E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919" y="84715"/>
            <a:ext cx="8459719" cy="67732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6672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895350" y="1567195"/>
            <a:ext cx="9129136" cy="1815882"/>
          </a:xfrm>
          <a:prstGeom prst="rect">
            <a:avLst/>
          </a:prstGeom>
          <a:noFill/>
        </p:spPr>
        <p:txBody>
          <a:bodyPr wrap="square">
            <a:spAutoFit/>
          </a:bodyPr>
          <a:lstStyle/>
          <a:p>
            <a:pPr marL="0" marR="0">
              <a:spcBef>
                <a:spcPts val="0"/>
              </a:spcBef>
              <a:spcAft>
                <a:spcPts val="0"/>
              </a:spcAft>
            </a:pPr>
            <a:r>
              <a:rPr lang="en-US" sz="2800" b="1" dirty="0">
                <a:ea typeface="MS Mincho" panose="02020609040205080304" pitchFamily="49" charset="-128"/>
                <a:cs typeface="Times New Roman" panose="02020603050405020304" pitchFamily="18" charset="0"/>
              </a:rPr>
              <a:t>Translocation</a:t>
            </a:r>
            <a:r>
              <a:rPr lang="en-US" sz="2800" dirty="0">
                <a:ea typeface="MS Mincho" panose="02020609040205080304" pitchFamily="49" charset="-128"/>
                <a:cs typeface="Times New Roman" panose="02020603050405020304" pitchFamily="18" charset="0"/>
              </a:rPr>
              <a:t>: capture deer, release in an area with few deer</a:t>
            </a:r>
          </a:p>
          <a:p>
            <a:pPr marL="457200" marR="0" indent="-457200">
              <a:spcBef>
                <a:spcPts val="0"/>
              </a:spcBef>
              <a:spcAft>
                <a:spcPts val="0"/>
              </a:spcAft>
              <a:buFont typeface="Arial" panose="020B0604020202020204" pitchFamily="34" charset="0"/>
              <a:buChar char="•"/>
            </a:pPr>
            <a:r>
              <a:rPr lang="en-US" sz="2800" dirty="0">
                <a:effectLst/>
                <a:ea typeface="MS Mincho" panose="02020609040205080304" pitchFamily="49" charset="-128"/>
                <a:cs typeface="Times New Roman" panose="02020603050405020304" pitchFamily="18" charset="0"/>
              </a:rPr>
              <a:t>No such areas in New York State: DEC will not allow</a:t>
            </a:r>
          </a:p>
          <a:p>
            <a:pPr marL="457200" marR="0" indent="-457200">
              <a:spcBef>
                <a:spcPts val="0"/>
              </a:spcBef>
              <a:spcAft>
                <a:spcPts val="0"/>
              </a:spcAft>
              <a:buFont typeface="Arial" panose="020B0604020202020204" pitchFamily="34" charset="0"/>
              <a:buChar char="•"/>
            </a:pPr>
            <a:r>
              <a:rPr lang="en-US" sz="2800" dirty="0">
                <a:ea typeface="MS Mincho" panose="02020609040205080304" pitchFamily="49" charset="-128"/>
                <a:cs typeface="Times New Roman" panose="02020603050405020304" pitchFamily="18" charset="0"/>
              </a:rPr>
              <a:t>Costly, several hundred dollars per deer</a:t>
            </a:r>
          </a:p>
          <a:p>
            <a:pPr marL="457200" marR="0" indent="-457200">
              <a:spcBef>
                <a:spcPts val="0"/>
              </a:spcBef>
              <a:spcAft>
                <a:spcPts val="0"/>
              </a:spcAft>
              <a:buFont typeface="Arial" panose="020B0604020202020204" pitchFamily="34" charset="0"/>
              <a:buChar char="•"/>
            </a:pPr>
            <a:r>
              <a:rPr lang="en-US" sz="2800" dirty="0">
                <a:effectLst/>
                <a:ea typeface="MS Mincho" panose="02020609040205080304" pitchFamily="49" charset="-128"/>
                <a:cs typeface="Times New Roman" panose="02020603050405020304" pitchFamily="18" charset="0"/>
              </a:rPr>
              <a:t>85% of translocated deer die within a year</a:t>
            </a:r>
          </a:p>
        </p:txBody>
      </p:sp>
      <p:sp>
        <p:nvSpPr>
          <p:cNvPr id="6" name="TextBox 5">
            <a:extLst>
              <a:ext uri="{FF2B5EF4-FFF2-40B4-BE49-F238E27FC236}">
                <a16:creationId xmlns:a16="http://schemas.microsoft.com/office/drawing/2014/main" id="{6AFF3E49-52F3-7415-F93F-A19E2ADE821F}"/>
              </a:ext>
            </a:extLst>
          </p:cNvPr>
          <p:cNvSpPr txBox="1"/>
          <p:nvPr/>
        </p:nvSpPr>
        <p:spPr>
          <a:xfrm>
            <a:off x="895350" y="609805"/>
            <a:ext cx="10401299" cy="584775"/>
          </a:xfrm>
          <a:prstGeom prst="rect">
            <a:avLst/>
          </a:prstGeom>
          <a:noFill/>
        </p:spPr>
        <p:txBody>
          <a:bodyPr wrap="square">
            <a:spAutoFit/>
          </a:bodyPr>
          <a:lstStyle/>
          <a:p>
            <a:pPr marR="0">
              <a:spcBef>
                <a:spcPts val="0"/>
              </a:spcBef>
              <a:spcAft>
                <a:spcPts val="0"/>
              </a:spcAft>
            </a:pPr>
            <a:r>
              <a:rPr lang="en-US" sz="3200" b="1" dirty="0">
                <a:effectLst/>
                <a:latin typeface="Cambria" panose="02040503050406030204" pitchFamily="18" charset="0"/>
                <a:ea typeface="MS Mincho" panose="02020609040205080304" pitchFamily="49" charset="-128"/>
                <a:cs typeface="Times New Roman" panose="02020603050405020304" pitchFamily="18" charset="0"/>
              </a:rPr>
              <a:t>Population Reduction Measures</a:t>
            </a:r>
          </a:p>
        </p:txBody>
      </p:sp>
      <p:sp>
        <p:nvSpPr>
          <p:cNvPr id="3" name="TextBox 2">
            <a:extLst>
              <a:ext uri="{FF2B5EF4-FFF2-40B4-BE49-F238E27FC236}">
                <a16:creationId xmlns:a16="http://schemas.microsoft.com/office/drawing/2014/main" id="{383E215A-4808-5C2F-804B-8F3C9F07CF1B}"/>
              </a:ext>
            </a:extLst>
          </p:cNvPr>
          <p:cNvSpPr txBox="1"/>
          <p:nvPr/>
        </p:nvSpPr>
        <p:spPr>
          <a:xfrm>
            <a:off x="895349" y="3755692"/>
            <a:ext cx="9293679" cy="1384995"/>
          </a:xfrm>
          <a:prstGeom prst="rect">
            <a:avLst/>
          </a:prstGeom>
          <a:noFill/>
        </p:spPr>
        <p:txBody>
          <a:bodyPr wrap="square">
            <a:spAutoFit/>
          </a:bodyPr>
          <a:lstStyle/>
          <a:p>
            <a:pPr marL="0" marR="0">
              <a:spcBef>
                <a:spcPts val="0"/>
              </a:spcBef>
              <a:spcAft>
                <a:spcPts val="0"/>
              </a:spcAft>
            </a:pPr>
            <a:r>
              <a:rPr lang="en-US" sz="2800" b="1" dirty="0">
                <a:ea typeface="MS Mincho" panose="02020609040205080304" pitchFamily="49" charset="-128"/>
                <a:cs typeface="Times New Roman" panose="02020603050405020304" pitchFamily="18" charset="0"/>
              </a:rPr>
              <a:t>Sterilization</a:t>
            </a:r>
            <a:r>
              <a:rPr lang="en-US" sz="2800" dirty="0">
                <a:ea typeface="MS Mincho" panose="02020609040205080304" pitchFamily="49" charset="-128"/>
                <a:cs typeface="Times New Roman" panose="02020603050405020304" pitchFamily="18" charset="0"/>
              </a:rPr>
              <a:t>: capture deer, sterilize, release</a:t>
            </a:r>
          </a:p>
          <a:p>
            <a:pPr marL="457200" marR="0" indent="-457200">
              <a:spcBef>
                <a:spcPts val="0"/>
              </a:spcBef>
              <a:spcAft>
                <a:spcPts val="0"/>
              </a:spcAft>
              <a:buFont typeface="Arial" panose="020B0604020202020204" pitchFamily="34" charset="0"/>
              <a:buChar char="•"/>
            </a:pPr>
            <a:r>
              <a:rPr lang="en-US" sz="2800" dirty="0">
                <a:effectLst/>
                <a:ea typeface="MS Mincho" panose="02020609040205080304" pitchFamily="49" charset="-128"/>
                <a:cs typeface="Times New Roman" panose="02020603050405020304" pitchFamily="18" charset="0"/>
              </a:rPr>
              <a:t>Only works in an isolated area (fenced in or island)</a:t>
            </a:r>
          </a:p>
          <a:p>
            <a:pPr marL="457200" marR="0" indent="-457200">
              <a:spcBef>
                <a:spcPts val="0"/>
              </a:spcBef>
              <a:spcAft>
                <a:spcPts val="0"/>
              </a:spcAft>
              <a:buFont typeface="Arial" panose="020B0604020202020204" pitchFamily="34" charset="0"/>
              <a:buChar char="•"/>
            </a:pPr>
            <a:r>
              <a:rPr lang="en-US" sz="2800" dirty="0">
                <a:ea typeface="MS Mincho" panose="02020609040205080304" pitchFamily="49" charset="-128"/>
                <a:cs typeface="Times New Roman" panose="02020603050405020304" pitchFamily="18" charset="0"/>
              </a:rPr>
              <a:t>Costly, several hundred dollars per deer</a:t>
            </a:r>
          </a:p>
        </p:txBody>
      </p:sp>
    </p:spTree>
    <p:extLst>
      <p:ext uri="{BB962C8B-B14F-4D97-AF65-F5344CB8AC3E}">
        <p14:creationId xmlns:p14="http://schemas.microsoft.com/office/powerpoint/2010/main" val="2384678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585025" y="1020788"/>
            <a:ext cx="10169396" cy="1384995"/>
          </a:xfrm>
          <a:prstGeom prst="rect">
            <a:avLst/>
          </a:prstGeom>
          <a:noFill/>
        </p:spPr>
        <p:txBody>
          <a:bodyPr wrap="square">
            <a:spAutoFit/>
          </a:bodyPr>
          <a:lstStyle/>
          <a:p>
            <a:r>
              <a:rPr lang="en-US" sz="2800" b="1" i="0" dirty="0">
                <a:solidFill>
                  <a:srgbClr val="000000"/>
                </a:solidFill>
                <a:effectLst/>
                <a:latin typeface="Helvetica" panose="020B0604020202020204" pitchFamily="34" charset="0"/>
              </a:rPr>
              <a:t>“Regulated hunting remains the most efficient means to manage deer. Adequate harvests of antlerless deer are essential to successful efforts.”</a:t>
            </a:r>
            <a:endParaRPr lang="en-US" sz="2800" dirty="0"/>
          </a:p>
        </p:txBody>
      </p:sp>
      <p:sp>
        <p:nvSpPr>
          <p:cNvPr id="7" name="TextBox 6">
            <a:extLst>
              <a:ext uri="{FF2B5EF4-FFF2-40B4-BE49-F238E27FC236}">
                <a16:creationId xmlns:a16="http://schemas.microsoft.com/office/drawing/2014/main" id="{7F105225-14CD-5776-FEB4-64CB3C204841}"/>
              </a:ext>
            </a:extLst>
          </p:cNvPr>
          <p:cNvSpPr txBox="1"/>
          <p:nvPr/>
        </p:nvSpPr>
        <p:spPr>
          <a:xfrm>
            <a:off x="4923540" y="4636735"/>
            <a:ext cx="6098458" cy="400110"/>
          </a:xfrm>
          <a:prstGeom prst="rect">
            <a:avLst/>
          </a:prstGeom>
          <a:noFill/>
        </p:spPr>
        <p:txBody>
          <a:bodyPr wrap="square">
            <a:spAutoFit/>
          </a:bodyPr>
          <a:lstStyle/>
          <a:p>
            <a:r>
              <a:rPr lang="en-US" sz="2000" dirty="0">
                <a:hlinkClick r:id="rId2"/>
              </a:rPr>
              <a:t>https://www.dec.ny.gov/animals/33973.html</a:t>
            </a:r>
            <a:endParaRPr lang="en-US" sz="2000" dirty="0"/>
          </a:p>
        </p:txBody>
      </p:sp>
      <p:pic>
        <p:nvPicPr>
          <p:cNvPr id="3074" name="Picture 2">
            <a:extLst>
              <a:ext uri="{FF2B5EF4-FFF2-40B4-BE49-F238E27FC236}">
                <a16:creationId xmlns:a16="http://schemas.microsoft.com/office/drawing/2014/main" id="{AAD0B491-F66A-1A7C-6881-27B7704A059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9038" y="3276554"/>
            <a:ext cx="1393826" cy="2095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99743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520526" y="1791589"/>
            <a:ext cx="9153526" cy="4585871"/>
          </a:xfrm>
          <a:prstGeom prst="rect">
            <a:avLst/>
          </a:prstGeom>
          <a:noFill/>
        </p:spPr>
        <p:txBody>
          <a:bodyPr wrap="square">
            <a:spAutoFit/>
          </a:bodyPr>
          <a:lstStyle/>
          <a:p>
            <a:pPr marL="628650" marR="0" indent="-457200" algn="l">
              <a:spcBef>
                <a:spcPts val="0"/>
              </a:spcBef>
              <a:spcAft>
                <a:spcPts val="800"/>
              </a:spcAft>
              <a:buFont typeface="Arial" panose="020B0604020202020204" pitchFamily="34" charset="0"/>
              <a:buChar char="•"/>
            </a:pPr>
            <a:r>
              <a:rPr lang="en-US" sz="2800" b="0" i="0" dirty="0">
                <a:solidFill>
                  <a:srgbClr val="222222"/>
                </a:solidFill>
                <a:effectLst/>
                <a:latin typeface="Calibri" panose="020F0502020204030204" pitchFamily="34" charset="0"/>
              </a:rPr>
              <a:t>Encourage more hunting on the outskirts of Oneonta</a:t>
            </a:r>
            <a:r>
              <a:rPr lang="en-US" sz="2800" b="0" i="1" dirty="0">
                <a:solidFill>
                  <a:srgbClr val="222222"/>
                </a:solidFill>
                <a:effectLst/>
                <a:latin typeface="Calibri" panose="020F0502020204030204" pitchFamily="34" charset="0"/>
              </a:rPr>
              <a:t>.</a:t>
            </a:r>
            <a:endParaRPr lang="en-US" sz="2800" dirty="0">
              <a:solidFill>
                <a:srgbClr val="222222"/>
              </a:solidFill>
              <a:latin typeface="Calibri" panose="020F0502020204030204" pitchFamily="34" charset="0"/>
            </a:endParaRPr>
          </a:p>
          <a:p>
            <a:pPr marL="628650" marR="0" indent="-457200" algn="l">
              <a:spcBef>
                <a:spcPts val="0"/>
              </a:spcBef>
              <a:spcAft>
                <a:spcPts val="800"/>
              </a:spcAft>
              <a:buFont typeface="Arial" panose="020B0604020202020204" pitchFamily="34" charset="0"/>
              <a:buChar char="•"/>
            </a:pPr>
            <a:r>
              <a:rPr lang="en-US" sz="2800" b="0" i="0" dirty="0">
                <a:solidFill>
                  <a:srgbClr val="222222"/>
                </a:solidFill>
                <a:effectLst/>
                <a:latin typeface="Calibri" panose="020F0502020204030204" pitchFamily="34" charset="0"/>
              </a:rPr>
              <a:t>Nuisance hunting licenses from the DEC would allow hunting outside of the regular hunting season.</a:t>
            </a:r>
          </a:p>
          <a:p>
            <a:pPr marL="628650" marR="0" indent="-457200" algn="l">
              <a:spcBef>
                <a:spcPts val="0"/>
              </a:spcBef>
              <a:spcAft>
                <a:spcPts val="800"/>
              </a:spcAft>
              <a:buFont typeface="Arial" panose="020B0604020202020204" pitchFamily="34" charset="0"/>
              <a:buChar char="•"/>
            </a:pPr>
            <a:endParaRPr lang="en-US" sz="2800" dirty="0">
              <a:solidFill>
                <a:srgbClr val="222222"/>
              </a:solidFill>
              <a:latin typeface="Calibri" panose="020F0502020204030204" pitchFamily="34" charset="0"/>
            </a:endParaRPr>
          </a:p>
          <a:p>
            <a:pPr marL="628650" marR="0" indent="-457200" algn="l">
              <a:spcBef>
                <a:spcPts val="0"/>
              </a:spcBef>
              <a:spcAft>
                <a:spcPts val="800"/>
              </a:spcAft>
              <a:buFont typeface="Arial" panose="020B0604020202020204" pitchFamily="34" charset="0"/>
              <a:buChar char="•"/>
            </a:pPr>
            <a:endParaRPr lang="en-US" sz="2800" b="0" i="0" dirty="0">
              <a:solidFill>
                <a:srgbClr val="222222"/>
              </a:solidFill>
              <a:effectLst/>
              <a:latin typeface="Calibri" panose="020F0502020204030204" pitchFamily="34" charset="0"/>
            </a:endParaRPr>
          </a:p>
          <a:p>
            <a:pPr marL="628650" marR="0" indent="-457200" algn="l">
              <a:spcBef>
                <a:spcPts val="0"/>
              </a:spcBef>
              <a:spcAft>
                <a:spcPts val="800"/>
              </a:spcAft>
              <a:buFont typeface="Arial" panose="020B0604020202020204" pitchFamily="34" charset="0"/>
              <a:buChar char="•"/>
            </a:pPr>
            <a:r>
              <a:rPr lang="en-US" sz="2800" dirty="0">
                <a:solidFill>
                  <a:srgbClr val="222222"/>
                </a:solidFill>
                <a:latin typeface="Calibri" panose="020F0502020204030204" pitchFamily="34" charset="0"/>
              </a:rPr>
              <a:t>Educate the public on the issue</a:t>
            </a:r>
          </a:p>
          <a:p>
            <a:pPr marL="628650" marR="0" indent="-457200" algn="l">
              <a:spcBef>
                <a:spcPts val="0"/>
              </a:spcBef>
              <a:spcAft>
                <a:spcPts val="800"/>
              </a:spcAft>
              <a:buFont typeface="Arial" panose="020B0604020202020204" pitchFamily="34" charset="0"/>
              <a:buChar char="•"/>
            </a:pPr>
            <a:r>
              <a:rPr lang="en-US" sz="2800" dirty="0">
                <a:solidFill>
                  <a:srgbClr val="222222"/>
                </a:solidFill>
                <a:latin typeface="Calibri" panose="020F0502020204030204" pitchFamily="34" charset="0"/>
              </a:rPr>
              <a:t>Develop a multi-year plan for the maintenance of a sustainable deer population, including impact monitoring</a:t>
            </a:r>
            <a:endParaRPr lang="en-US" sz="2800" b="0" i="0" dirty="0">
              <a:solidFill>
                <a:srgbClr val="222222"/>
              </a:solidFill>
              <a:effectLst/>
              <a:latin typeface="Calibri" panose="020F0502020204030204" pitchFamily="34" charset="0"/>
            </a:endParaRPr>
          </a:p>
          <a:p>
            <a:pPr marL="457200" marR="0" indent="-457200">
              <a:spcBef>
                <a:spcPts val="0"/>
              </a:spcBef>
              <a:spcAft>
                <a:spcPts val="0"/>
              </a:spcAft>
              <a:buFont typeface="Arial" panose="020B0604020202020204" pitchFamily="34" charset="0"/>
              <a:buChar char="•"/>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6AFF3E49-52F3-7415-F93F-A19E2ADE821F}"/>
              </a:ext>
            </a:extLst>
          </p:cNvPr>
          <p:cNvSpPr txBox="1"/>
          <p:nvPr/>
        </p:nvSpPr>
        <p:spPr>
          <a:xfrm>
            <a:off x="760105" y="618764"/>
            <a:ext cx="8482982" cy="818044"/>
          </a:xfrm>
          <a:prstGeom prst="rect">
            <a:avLst/>
          </a:prstGeom>
          <a:noFill/>
        </p:spPr>
        <p:txBody>
          <a:bodyPr wrap="square">
            <a:spAutoFit/>
          </a:bodyPr>
          <a:lstStyle/>
          <a:p>
            <a:pPr marL="0" marR="0">
              <a:lnSpc>
                <a:spcPct val="107000"/>
              </a:lnSpc>
              <a:spcBef>
                <a:spcPts val="0"/>
              </a:spcBef>
              <a:spcAft>
                <a:spcPts val="800"/>
              </a:spcAft>
            </a:pPr>
            <a:endParaRPr lang="en-US" sz="800" b="1"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Recommendations:</a:t>
            </a:r>
          </a:p>
        </p:txBody>
      </p:sp>
      <p:sp>
        <p:nvSpPr>
          <p:cNvPr id="3" name="TextBox 2">
            <a:extLst>
              <a:ext uri="{FF2B5EF4-FFF2-40B4-BE49-F238E27FC236}">
                <a16:creationId xmlns:a16="http://schemas.microsoft.com/office/drawing/2014/main" id="{391A5915-2D45-4F8C-2C69-2BB611EF6042}"/>
              </a:ext>
            </a:extLst>
          </p:cNvPr>
          <p:cNvSpPr txBox="1"/>
          <p:nvPr/>
        </p:nvSpPr>
        <p:spPr>
          <a:xfrm>
            <a:off x="1776967" y="3393771"/>
            <a:ext cx="7416800" cy="830997"/>
          </a:xfrm>
          <a:prstGeom prst="rect">
            <a:avLst/>
          </a:prstGeom>
          <a:noFill/>
        </p:spPr>
        <p:txBody>
          <a:bodyPr wrap="square">
            <a:spAutoFit/>
          </a:bodyPr>
          <a:lstStyle/>
          <a:p>
            <a:r>
              <a:rPr lang="en-US" sz="2400" b="1" i="1" dirty="0">
                <a:solidFill>
                  <a:srgbClr val="222222"/>
                </a:solidFill>
                <a:latin typeface="Calibri" panose="020F0502020204030204" pitchFamily="34" charset="0"/>
              </a:rPr>
              <a:t>Both landowners and the city </a:t>
            </a:r>
            <a:r>
              <a:rPr lang="en-US" sz="2400" b="1" i="1" dirty="0">
                <a:solidFill>
                  <a:srgbClr val="222222"/>
                </a:solidFill>
                <a:effectLst/>
                <a:latin typeface="Calibri" panose="020F0502020204030204" pitchFamily="34" charset="0"/>
              </a:rPr>
              <a:t>would retain the right to control who, when, and how hunting would occur. </a:t>
            </a:r>
            <a:endParaRPr lang="en-US" sz="2400" b="1" dirty="0"/>
          </a:p>
        </p:txBody>
      </p:sp>
      <p:sp>
        <p:nvSpPr>
          <p:cNvPr id="7" name="TextBox 6">
            <a:extLst>
              <a:ext uri="{FF2B5EF4-FFF2-40B4-BE49-F238E27FC236}">
                <a16:creationId xmlns:a16="http://schemas.microsoft.com/office/drawing/2014/main" id="{56DCB40C-FBA4-8E75-2569-00DD4886F10E}"/>
              </a:ext>
            </a:extLst>
          </p:cNvPr>
          <p:cNvSpPr txBox="1"/>
          <p:nvPr/>
        </p:nvSpPr>
        <p:spPr>
          <a:xfrm>
            <a:off x="1160166" y="3376638"/>
            <a:ext cx="519289" cy="707886"/>
          </a:xfrm>
          <a:prstGeom prst="rect">
            <a:avLst/>
          </a:prstGeom>
          <a:noFill/>
        </p:spPr>
        <p:txBody>
          <a:bodyPr wrap="square">
            <a:spAutoFit/>
          </a:bodyPr>
          <a:lstStyle/>
          <a:p>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p>
        </p:txBody>
      </p:sp>
    </p:spTree>
    <p:extLst>
      <p:ext uri="{BB962C8B-B14F-4D97-AF65-F5344CB8AC3E}">
        <p14:creationId xmlns:p14="http://schemas.microsoft.com/office/powerpoint/2010/main" val="346144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CD99A67-E4DB-8F49-B542-D77F7193A87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2" y="44345"/>
            <a:ext cx="9922828" cy="68136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6AFF3E49-52F3-7415-F93F-A19E2ADE821F}"/>
              </a:ext>
            </a:extLst>
          </p:cNvPr>
          <p:cNvSpPr txBox="1"/>
          <p:nvPr/>
        </p:nvSpPr>
        <p:spPr>
          <a:xfrm>
            <a:off x="5037039" y="2516848"/>
            <a:ext cx="1933286" cy="1077218"/>
          </a:xfrm>
          <a:prstGeom prst="rect">
            <a:avLst/>
          </a:prstGeom>
          <a:noFill/>
        </p:spPr>
        <p:txBody>
          <a:bodyPr wrap="square">
            <a:spAutoFit/>
          </a:bodyPr>
          <a:lstStyle/>
          <a:p>
            <a:pPr marR="0" algn="ctr">
              <a:spcBef>
                <a:spcPts val="0"/>
              </a:spcBef>
              <a:spcAft>
                <a:spcPts val="0"/>
              </a:spcAft>
            </a:pPr>
            <a:r>
              <a:rPr lang="en-US" sz="3200" dirty="0">
                <a:effectLst/>
                <a:latin typeface="Cambria" panose="02040503050406030204" pitchFamily="18" charset="0"/>
                <a:ea typeface="MS Mincho" panose="02020609040205080304" pitchFamily="49" charset="-128"/>
                <a:cs typeface="Times New Roman" panose="02020603050405020304" pitchFamily="18" charset="0"/>
              </a:rPr>
              <a:t>The </a:t>
            </a:r>
          </a:p>
          <a:p>
            <a:pPr marR="0" algn="ctr">
              <a:spcBef>
                <a:spcPts val="0"/>
              </a:spcBef>
              <a:spcAft>
                <a:spcPts val="0"/>
              </a:spcAft>
            </a:pPr>
            <a:r>
              <a:rPr lang="en-US" sz="3200" dirty="0">
                <a:effectLst/>
                <a:latin typeface="Cambria" panose="02040503050406030204" pitchFamily="18" charset="0"/>
                <a:ea typeface="MS Mincho" panose="02020609040205080304" pitchFamily="49" charset="-128"/>
                <a:cs typeface="Times New Roman" panose="02020603050405020304" pitchFamily="18" charset="0"/>
              </a:rPr>
              <a:t>End</a:t>
            </a:r>
          </a:p>
        </p:txBody>
      </p:sp>
    </p:spTree>
    <p:extLst>
      <p:ext uri="{BB962C8B-B14F-4D97-AF65-F5344CB8AC3E}">
        <p14:creationId xmlns:p14="http://schemas.microsoft.com/office/powerpoint/2010/main" val="4561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4E63A0-462F-1A6E-B3E4-9C114FB24EA1}"/>
              </a:ext>
            </a:extLst>
          </p:cNvPr>
          <p:cNvPicPr>
            <a:picLocks noChangeAspect="1"/>
          </p:cNvPicPr>
          <p:nvPr/>
        </p:nvPicPr>
        <p:blipFill>
          <a:blip r:embed="rId2"/>
          <a:stretch>
            <a:fillRect/>
          </a:stretch>
        </p:blipFill>
        <p:spPr>
          <a:xfrm>
            <a:off x="189571" y="184097"/>
            <a:ext cx="9958039" cy="6673903"/>
          </a:xfrm>
          <a:prstGeom prst="rect">
            <a:avLst/>
          </a:prstGeom>
        </p:spPr>
      </p:pic>
      <p:sp>
        <p:nvSpPr>
          <p:cNvPr id="5" name="TextBox 4">
            <a:extLst>
              <a:ext uri="{FF2B5EF4-FFF2-40B4-BE49-F238E27FC236}">
                <a16:creationId xmlns:a16="http://schemas.microsoft.com/office/drawing/2014/main" id="{8F97E600-3C75-1C0C-5F4D-596F0B75FA3D}"/>
              </a:ext>
            </a:extLst>
          </p:cNvPr>
          <p:cNvSpPr txBox="1"/>
          <p:nvPr/>
        </p:nvSpPr>
        <p:spPr>
          <a:xfrm>
            <a:off x="10515600" y="311564"/>
            <a:ext cx="1486829" cy="954107"/>
          </a:xfrm>
          <a:prstGeom prst="rect">
            <a:avLst/>
          </a:prstGeom>
          <a:noFill/>
        </p:spPr>
        <p:txBody>
          <a:bodyPr wrap="square">
            <a:spAutoFit/>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Survey Results</a:t>
            </a:r>
            <a:endParaRPr lang="en-US" sz="2800" dirty="0"/>
          </a:p>
        </p:txBody>
      </p:sp>
      <p:sp>
        <p:nvSpPr>
          <p:cNvPr id="7" name="TextBox 6">
            <a:extLst>
              <a:ext uri="{FF2B5EF4-FFF2-40B4-BE49-F238E27FC236}">
                <a16:creationId xmlns:a16="http://schemas.microsoft.com/office/drawing/2014/main" id="{E9100BB6-6CFE-36F5-1136-45CEF4D36050}"/>
              </a:ext>
            </a:extLst>
          </p:cNvPr>
          <p:cNvSpPr txBox="1"/>
          <p:nvPr/>
        </p:nvSpPr>
        <p:spPr>
          <a:xfrm>
            <a:off x="10515599" y="2524409"/>
            <a:ext cx="1486829" cy="1477328"/>
          </a:xfrm>
          <a:prstGeom prst="rect">
            <a:avLst/>
          </a:prstGeom>
          <a:noFill/>
        </p:spPr>
        <p:txBody>
          <a:bodyPr wrap="squar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etailed results are provided in the written proposal.</a:t>
            </a:r>
            <a:endParaRPr lang="en-US" i="1" dirty="0"/>
          </a:p>
        </p:txBody>
      </p:sp>
    </p:spTree>
    <p:extLst>
      <p:ext uri="{BB962C8B-B14F-4D97-AF65-F5344CB8AC3E}">
        <p14:creationId xmlns:p14="http://schemas.microsoft.com/office/powerpoint/2010/main" val="30175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FF3E49-52F3-7415-F93F-A19E2ADE821F}"/>
              </a:ext>
            </a:extLst>
          </p:cNvPr>
          <p:cNvSpPr txBox="1"/>
          <p:nvPr/>
        </p:nvSpPr>
        <p:spPr>
          <a:xfrm>
            <a:off x="2247900" y="758309"/>
            <a:ext cx="6096000" cy="584775"/>
          </a:xfrm>
          <a:prstGeom prst="rect">
            <a:avLst/>
          </a:prstGeom>
          <a:noFill/>
        </p:spPr>
        <p:txBody>
          <a:bodyPr wrap="square">
            <a:spAutoFit/>
          </a:bodyPr>
          <a:lstStyle/>
          <a:p>
            <a:pPr marL="0" marR="0" algn="ctr">
              <a:spcBef>
                <a:spcPts val="0"/>
              </a:spcBef>
              <a:spcAft>
                <a:spcPts val="0"/>
              </a:spcAft>
            </a:pPr>
            <a:r>
              <a:rPr lang="en-US" sz="3200" b="1" dirty="0">
                <a:effectLst/>
                <a:latin typeface="Cambria" panose="02040503050406030204" pitchFamily="18" charset="0"/>
                <a:ea typeface="MS Mincho" panose="02020609040205080304" pitchFamily="49" charset="-128"/>
                <a:cs typeface="Times New Roman" panose="02020603050405020304" pitchFamily="18" charset="0"/>
              </a:rPr>
              <a:t>MISSION</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B12FAD35-50F1-DA70-FEC7-556591FACF8C}"/>
              </a:ext>
            </a:extLst>
          </p:cNvPr>
          <p:cNvSpPr txBox="1"/>
          <p:nvPr/>
        </p:nvSpPr>
        <p:spPr>
          <a:xfrm>
            <a:off x="1037872" y="1719599"/>
            <a:ext cx="9712860" cy="3693319"/>
          </a:xfrm>
          <a:prstGeom prst="rect">
            <a:avLst/>
          </a:prstGeom>
          <a:noFill/>
        </p:spPr>
        <p:txBody>
          <a:bodyPr wrap="square">
            <a:spAutoFit/>
          </a:bodyPr>
          <a:lstStyle/>
          <a:p>
            <a:pPr marL="285750" indent="-285750">
              <a:buFont typeface="Arial" panose="020B0604020202020204" pitchFamily="34" charset="0"/>
              <a:buChar char="•"/>
            </a:pPr>
            <a:r>
              <a:rPr lang="en-US" sz="2600" dirty="0">
                <a:latin typeface="Cambria" panose="02040503050406030204" pitchFamily="18" charset="0"/>
                <a:ea typeface="MS Mincho" panose="02020609040205080304" pitchFamily="49" charset="-128"/>
                <a:cs typeface="Times New Roman" panose="02020603050405020304" pitchFamily="18" charset="0"/>
              </a:rPr>
              <a:t>Gather current opinions of city residents about deer.</a:t>
            </a:r>
          </a:p>
          <a:p>
            <a:pPr marL="285750" indent="-285750">
              <a:buFont typeface="Arial" panose="020B0604020202020204" pitchFamily="34" charset="0"/>
              <a:buChar char="•"/>
            </a:pPr>
            <a:endParaRPr lang="en-US" sz="26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sz="2600" dirty="0">
                <a:latin typeface="Cambria" panose="02040503050406030204" pitchFamily="18" charset="0"/>
                <a:ea typeface="MS Mincho" panose="02020609040205080304" pitchFamily="49" charset="-128"/>
                <a:cs typeface="Times New Roman" panose="02020603050405020304" pitchFamily="18" charset="0"/>
              </a:rPr>
              <a:t>Research the effects of the increasing deer population on the city, the environment, and the deer.</a:t>
            </a:r>
          </a:p>
          <a:p>
            <a:pPr marL="285750" indent="-285750">
              <a:buFont typeface="Arial" panose="020B0604020202020204" pitchFamily="34" charset="0"/>
              <a:buChar char="•"/>
            </a:pPr>
            <a:endParaRPr lang="en-US" sz="26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sz="2600" dirty="0">
                <a:latin typeface="Cambria" panose="02040503050406030204" pitchFamily="18" charset="0"/>
                <a:ea typeface="MS Mincho" panose="02020609040205080304" pitchFamily="49" charset="-128"/>
                <a:cs typeface="Times New Roman" panose="02020603050405020304" pitchFamily="18" charset="0"/>
              </a:rPr>
              <a:t>Study mitigation strategies; recommend those most appropriate to our area.</a:t>
            </a:r>
          </a:p>
          <a:p>
            <a:pPr marL="285750" indent="-285750">
              <a:buFont typeface="Arial" panose="020B0604020202020204" pitchFamily="34" charset="0"/>
              <a:buChar char="•"/>
            </a:pPr>
            <a:endParaRPr lang="en-US" sz="26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sz="2600" dirty="0">
                <a:latin typeface="Cambria" panose="02040503050406030204" pitchFamily="18" charset="0"/>
                <a:ea typeface="MS Mincho" panose="02020609040205080304" pitchFamily="49" charset="-128"/>
                <a:cs typeface="Times New Roman" panose="02020603050405020304" pitchFamily="18" charset="0"/>
              </a:rPr>
              <a:t>Educate the public about the problems and potential solutions.</a:t>
            </a:r>
            <a:endParaRPr lang="en-US" sz="2600" dirty="0"/>
          </a:p>
        </p:txBody>
      </p:sp>
    </p:spTree>
    <p:extLst>
      <p:ext uri="{BB962C8B-B14F-4D97-AF65-F5344CB8AC3E}">
        <p14:creationId xmlns:p14="http://schemas.microsoft.com/office/powerpoint/2010/main" val="4219190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509EE5-3DFD-7C75-AB99-1D1260A933DD}"/>
              </a:ext>
            </a:extLst>
          </p:cNvPr>
          <p:cNvSpPr txBox="1"/>
          <p:nvPr/>
        </p:nvSpPr>
        <p:spPr>
          <a:xfrm>
            <a:off x="682438" y="1395351"/>
            <a:ext cx="9429749" cy="4493538"/>
          </a:xfrm>
          <a:prstGeom prst="rect">
            <a:avLst/>
          </a:prstGeom>
          <a:noFill/>
        </p:spPr>
        <p:txBody>
          <a:bodyPr wrap="square">
            <a:spAutoFit/>
          </a:bodyPr>
          <a:lstStyle/>
          <a:p>
            <a:pPr>
              <a:buFont typeface="Arial" panose="020B0604020202020204" pitchFamily="34" charset="0"/>
              <a:buChar char="•"/>
            </a:pPr>
            <a:r>
              <a:rPr lang="en-US" sz="2600" dirty="0"/>
              <a:t>The </a:t>
            </a:r>
            <a:r>
              <a:rPr lang="en-US" sz="2600" dirty="0">
                <a:hlinkClick r:id="rId2"/>
              </a:rPr>
              <a:t>Deer Management Assistance Program</a:t>
            </a:r>
            <a:r>
              <a:rPr lang="en-US" sz="2600" dirty="0"/>
              <a:t> (DMAP) provides antlerless deer harvest tags that the landowner or municipality can distribute to licensed hunters for use on specific parcels of land. The hunters can use the tags on those properties during deer hunting seasons in addition to the regular tags they receive with their licenses.</a:t>
            </a:r>
          </a:p>
          <a:p>
            <a:pPr>
              <a:buFont typeface="Arial" panose="020B0604020202020204" pitchFamily="34" charset="0"/>
              <a:buChar char="•"/>
            </a:pPr>
            <a:r>
              <a:rPr lang="en-US" sz="2600" dirty="0">
                <a:hlinkClick r:id="rId3"/>
              </a:rPr>
              <a:t>Deer Damage Permits</a:t>
            </a:r>
            <a:r>
              <a:rPr lang="en-US" sz="2600" dirty="0"/>
              <a:t> allow taking of deer outside of hunting seasons under certain conditions, and may allow the use of specialized techniques to increase success. These permits are issued in situations where adequate population control and damage reduction cannot be achieved through hunting, even with DMAP.</a:t>
            </a:r>
          </a:p>
        </p:txBody>
      </p:sp>
      <p:sp>
        <p:nvSpPr>
          <p:cNvPr id="5" name="TextBox 4">
            <a:extLst>
              <a:ext uri="{FF2B5EF4-FFF2-40B4-BE49-F238E27FC236}">
                <a16:creationId xmlns:a16="http://schemas.microsoft.com/office/drawing/2014/main" id="{ADF1F044-9138-08D7-24A2-E87EB0E826B7}"/>
              </a:ext>
            </a:extLst>
          </p:cNvPr>
          <p:cNvSpPr txBox="1"/>
          <p:nvPr/>
        </p:nvSpPr>
        <p:spPr>
          <a:xfrm>
            <a:off x="682438" y="687088"/>
            <a:ext cx="10021421" cy="523220"/>
          </a:xfrm>
          <a:prstGeom prst="rect">
            <a:avLst/>
          </a:prstGeom>
          <a:noFill/>
        </p:spPr>
        <p:txBody>
          <a:bodyPr wrap="square">
            <a:spAutoFit/>
          </a:bodyPr>
          <a:lstStyle/>
          <a:p>
            <a:r>
              <a:rPr lang="en-US" sz="2800" b="1" dirty="0"/>
              <a:t>For more information visit these DEC pages:</a:t>
            </a:r>
          </a:p>
        </p:txBody>
      </p:sp>
    </p:spTree>
    <p:extLst>
      <p:ext uri="{BB962C8B-B14F-4D97-AF65-F5344CB8AC3E}">
        <p14:creationId xmlns:p14="http://schemas.microsoft.com/office/powerpoint/2010/main" val="73636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FF3E49-52F3-7415-F93F-A19E2ADE821F}"/>
              </a:ext>
            </a:extLst>
          </p:cNvPr>
          <p:cNvSpPr txBox="1"/>
          <p:nvPr/>
        </p:nvSpPr>
        <p:spPr>
          <a:xfrm>
            <a:off x="1609947" y="460597"/>
            <a:ext cx="6096000" cy="584775"/>
          </a:xfrm>
          <a:prstGeom prst="rect">
            <a:avLst/>
          </a:prstGeom>
          <a:noFill/>
        </p:spPr>
        <p:txBody>
          <a:bodyPr wrap="square">
            <a:spAutoFit/>
          </a:bodyPr>
          <a:lstStyle/>
          <a:p>
            <a:pPr marL="0" marR="0" algn="ctr">
              <a:spcBef>
                <a:spcPts val="0"/>
              </a:spcBef>
              <a:spcAft>
                <a:spcPts val="0"/>
              </a:spcAft>
            </a:pPr>
            <a:r>
              <a:rPr lang="en-US" sz="3200" b="1" dirty="0">
                <a:latin typeface="Cambria" panose="02040503050406030204" pitchFamily="18" charset="0"/>
                <a:ea typeface="MS Mincho" panose="02020609040205080304" pitchFamily="49" charset="-128"/>
                <a:cs typeface="Times New Roman" panose="02020603050405020304" pitchFamily="18" charset="0"/>
              </a:rPr>
              <a:t>Process </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B12FAD35-50F1-DA70-FEC7-556591FACF8C}"/>
              </a:ext>
            </a:extLst>
          </p:cNvPr>
          <p:cNvSpPr txBox="1"/>
          <p:nvPr/>
        </p:nvSpPr>
        <p:spPr>
          <a:xfrm>
            <a:off x="1037872" y="1719599"/>
            <a:ext cx="9712860" cy="3693319"/>
          </a:xfrm>
          <a:prstGeom prst="rect">
            <a:avLst/>
          </a:prstGeom>
          <a:noFill/>
        </p:spPr>
        <p:txBody>
          <a:bodyPr wrap="square">
            <a:spAutoFit/>
          </a:bodyPr>
          <a:lstStyle/>
          <a:p>
            <a:pPr marL="285750" indent="-285750">
              <a:buFont typeface="Arial" panose="020B0604020202020204" pitchFamily="34" charset="0"/>
              <a:buChar char="•"/>
            </a:pPr>
            <a:r>
              <a:rPr lang="en-US" sz="2600" dirty="0">
                <a:latin typeface="Cambria" panose="02040503050406030204" pitchFamily="18" charset="0"/>
                <a:ea typeface="MS Mincho" panose="02020609040205080304" pitchFamily="49" charset="-128"/>
                <a:cs typeface="Times New Roman" panose="02020603050405020304" pitchFamily="18" charset="0"/>
              </a:rPr>
              <a:t>Conducted a city-wide survey (derived from surveys created by Cornell University)</a:t>
            </a:r>
          </a:p>
          <a:p>
            <a:pPr marL="285750" indent="-285750">
              <a:buFont typeface="Arial" panose="020B0604020202020204" pitchFamily="34" charset="0"/>
              <a:buChar char="•"/>
            </a:pPr>
            <a:r>
              <a:rPr lang="en-US" sz="2600" dirty="0">
                <a:latin typeface="Cambria" panose="02040503050406030204" pitchFamily="18" charset="0"/>
                <a:ea typeface="MS Mincho" panose="02020609040205080304" pitchFamily="49" charset="-128"/>
                <a:cs typeface="Times New Roman" panose="02020603050405020304" pitchFamily="18" charset="0"/>
              </a:rPr>
              <a:t>Presented a public forum by representatives of the DEC about deer management</a:t>
            </a:r>
          </a:p>
          <a:p>
            <a:pPr marL="285750" indent="-285750">
              <a:buFont typeface="Arial" panose="020B0604020202020204" pitchFamily="34" charset="0"/>
              <a:buChar char="•"/>
            </a:pPr>
            <a:r>
              <a:rPr lang="en-US" sz="2600" dirty="0">
                <a:latin typeface="Cambria" panose="02040503050406030204" pitchFamily="18" charset="0"/>
                <a:ea typeface="MS Mincho" panose="02020609040205080304" pitchFamily="49" charset="-128"/>
                <a:cs typeface="Times New Roman" panose="02020603050405020304" pitchFamily="18" charset="0"/>
              </a:rPr>
              <a:t>Obtained information from other communities in New York which implemented deer management plans</a:t>
            </a:r>
          </a:p>
          <a:p>
            <a:pPr marL="285750" indent="-285750">
              <a:buFont typeface="Arial" panose="020B0604020202020204" pitchFamily="34" charset="0"/>
              <a:buChar char="•"/>
            </a:pPr>
            <a:r>
              <a:rPr lang="en-US" sz="2600" dirty="0">
                <a:latin typeface="Cambria" panose="02040503050406030204" pitchFamily="18" charset="0"/>
                <a:ea typeface="MS Mincho" panose="02020609040205080304" pitchFamily="49" charset="-128"/>
                <a:cs typeface="Times New Roman" panose="02020603050405020304" pitchFamily="18" charset="0"/>
              </a:rPr>
              <a:t>Reviewed research on the effects of deer overpopulation on deforestation, relationship to tick-borne illnesses, incidence of deer/car interactions and the health of the deer herd</a:t>
            </a:r>
            <a:endParaRPr lang="en-US" sz="2600" dirty="0"/>
          </a:p>
        </p:txBody>
      </p:sp>
    </p:spTree>
    <p:extLst>
      <p:ext uri="{BB962C8B-B14F-4D97-AF65-F5344CB8AC3E}">
        <p14:creationId xmlns:p14="http://schemas.microsoft.com/office/powerpoint/2010/main" val="363966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650DCF-BF19-F927-208D-D0BF6232C445}"/>
              </a:ext>
            </a:extLst>
          </p:cNvPr>
          <p:cNvSpPr txBox="1"/>
          <p:nvPr/>
        </p:nvSpPr>
        <p:spPr>
          <a:xfrm>
            <a:off x="847653" y="1136802"/>
            <a:ext cx="7138879" cy="5030223"/>
          </a:xfrm>
          <a:prstGeom prst="rect">
            <a:avLst/>
          </a:prstGeom>
          <a:noFill/>
        </p:spPr>
        <p:txBody>
          <a:bodyPr wrap="square">
            <a:spAutoFit/>
          </a:bodyPr>
          <a:lstStyle/>
          <a:p>
            <a:pPr marL="0" marR="0">
              <a:lnSpc>
                <a:spcPct val="107000"/>
              </a:lnSpc>
              <a:spcBef>
                <a:spcPts val="0"/>
              </a:spcBef>
              <a:spcAft>
                <a:spcPts val="800"/>
              </a:spcAft>
            </a:pPr>
            <a:r>
              <a:rPr lang="en-US" sz="2300" b="1" dirty="0">
                <a:effectLst/>
                <a:latin typeface="Calibri" panose="020F0502020204030204" pitchFamily="34" charset="0"/>
                <a:ea typeface="Calibri" panose="020F0502020204030204" pitchFamily="34" charset="0"/>
                <a:cs typeface="Times New Roman" panose="02020603050405020304" pitchFamily="18" charset="0"/>
              </a:rPr>
              <a:t>Respondents rated as very important:</a:t>
            </a:r>
          </a:p>
          <a:p>
            <a:pPr marL="342900" marR="0" lvl="0" indent="-342900">
              <a:lnSpc>
                <a:spcPct val="107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Opportunities to view or photograph deer: 27%</a:t>
            </a:r>
          </a:p>
          <a:p>
            <a:pPr marL="342900" marR="0" lvl="0" indent="-342900">
              <a:lnSpc>
                <a:spcPct val="107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Health and well-being of deer: 59%</a:t>
            </a:r>
          </a:p>
          <a:p>
            <a:pPr marL="342900" marR="0" lvl="0" indent="-342900">
              <a:lnSpc>
                <a:spcPct val="107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Negative impacts of deer on people: 75%</a:t>
            </a:r>
          </a:p>
          <a:p>
            <a:pPr marL="342900" marR="0" lvl="0" indent="-342900">
              <a:lnSpc>
                <a:spcPct val="107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Negative impacts of deer on environment: 74%</a:t>
            </a:r>
          </a:p>
          <a:p>
            <a:pPr marL="342900" marR="0" lvl="0" indent="-342900">
              <a:lnSpc>
                <a:spcPct val="107000"/>
              </a:lnSpc>
              <a:spcBef>
                <a:spcPts val="0"/>
              </a:spcBef>
              <a:spcAft>
                <a:spcPts val="8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Problems with hunters: 47% </a:t>
            </a:r>
          </a:p>
          <a:p>
            <a:pPr marL="0" marR="0">
              <a:lnSpc>
                <a:spcPct val="107000"/>
              </a:lnSpc>
              <a:spcBef>
                <a:spcPts val="0"/>
              </a:spcBef>
              <a:spcAft>
                <a:spcPts val="80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Respondents who have been affected by:</a:t>
            </a:r>
          </a:p>
          <a:p>
            <a:pPr marL="342900" marR="0" lvl="0" indent="-342900">
              <a:lnSpc>
                <a:spcPct val="107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deer damage to gardens and plantings around their home 89%</a:t>
            </a:r>
          </a:p>
          <a:p>
            <a:pPr marL="342900" marR="0" lvl="0" indent="-342900">
              <a:lnSpc>
                <a:spcPct val="107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tick-borne disease 38%</a:t>
            </a:r>
          </a:p>
          <a:p>
            <a:pPr marL="342900" marR="0" lvl="0" indent="-342900">
              <a:lnSpc>
                <a:spcPct val="107000"/>
              </a:lnSpc>
              <a:spcBef>
                <a:spcPts val="0"/>
              </a:spcBef>
              <a:spcAft>
                <a:spcPts val="8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deer-related accident 88%</a:t>
            </a:r>
          </a:p>
        </p:txBody>
      </p:sp>
      <p:sp>
        <p:nvSpPr>
          <p:cNvPr id="5" name="TextBox 4">
            <a:extLst>
              <a:ext uri="{FF2B5EF4-FFF2-40B4-BE49-F238E27FC236}">
                <a16:creationId xmlns:a16="http://schemas.microsoft.com/office/drawing/2014/main" id="{CD6FFE42-B1B4-2BC5-76E2-F91F9A3AC500}"/>
              </a:ext>
            </a:extLst>
          </p:cNvPr>
          <p:cNvSpPr txBox="1"/>
          <p:nvPr/>
        </p:nvSpPr>
        <p:spPr>
          <a:xfrm>
            <a:off x="2614460" y="300958"/>
            <a:ext cx="6093618" cy="707886"/>
          </a:xfrm>
          <a:prstGeom prst="rect">
            <a:avLst/>
          </a:prstGeom>
          <a:noFill/>
        </p:spPr>
        <p:txBody>
          <a:bodyPr wrap="square">
            <a:spAutoFit/>
          </a:bodyPr>
          <a:lstStyle/>
          <a:p>
            <a:pPr algn="ctr"/>
            <a:r>
              <a:rPr lang="en-US" sz="4000" b="1" dirty="0">
                <a:solidFill>
                  <a:srgbClr val="333333"/>
                </a:solidFill>
                <a:latin typeface="Open Sans" panose="020B0606030504020204" pitchFamily="34" charset="0"/>
              </a:rPr>
              <a:t>Survey Results</a:t>
            </a:r>
            <a:endParaRPr lang="en-US" sz="4000" dirty="0"/>
          </a:p>
        </p:txBody>
      </p:sp>
      <p:sp>
        <p:nvSpPr>
          <p:cNvPr id="7" name="TextBox 6">
            <a:extLst>
              <a:ext uri="{FF2B5EF4-FFF2-40B4-BE49-F238E27FC236}">
                <a16:creationId xmlns:a16="http://schemas.microsoft.com/office/drawing/2014/main" id="{72D9B2FE-7B72-9C9A-37C0-94CCD9CDB2DE}"/>
              </a:ext>
            </a:extLst>
          </p:cNvPr>
          <p:cNvSpPr txBox="1"/>
          <p:nvPr/>
        </p:nvSpPr>
        <p:spPr>
          <a:xfrm>
            <a:off x="8161310" y="1452873"/>
            <a:ext cx="3183037" cy="584775"/>
          </a:xfrm>
          <a:prstGeom prst="rect">
            <a:avLst/>
          </a:prstGeom>
          <a:noFill/>
        </p:spPr>
        <p:txBody>
          <a:bodyPr wrap="square">
            <a:spAutoFit/>
          </a:bodyPr>
          <a:lstStyle/>
          <a:p>
            <a:r>
              <a:rPr lang="en-US" sz="1600" i="1" dirty="0">
                <a:solidFill>
                  <a:srgbClr val="333333"/>
                </a:solidFill>
                <a:latin typeface="Lora" pitchFamily="2" charset="0"/>
              </a:rPr>
              <a:t>S</a:t>
            </a:r>
            <a:r>
              <a:rPr lang="en-US" sz="1600" b="0" i="1" dirty="0">
                <a:solidFill>
                  <a:srgbClr val="333333"/>
                </a:solidFill>
                <a:effectLst/>
                <a:latin typeface="Lora" pitchFamily="2" charset="0"/>
              </a:rPr>
              <a:t>urvey derived from surveys created by Cornell University</a:t>
            </a:r>
            <a:endParaRPr lang="en-US" sz="1600" i="1" dirty="0"/>
          </a:p>
        </p:txBody>
      </p:sp>
      <p:sp>
        <p:nvSpPr>
          <p:cNvPr id="10" name="TextBox 9">
            <a:extLst>
              <a:ext uri="{FF2B5EF4-FFF2-40B4-BE49-F238E27FC236}">
                <a16:creationId xmlns:a16="http://schemas.microsoft.com/office/drawing/2014/main" id="{E67CB4DF-6DCF-C083-9BD9-8140BAA0869D}"/>
              </a:ext>
            </a:extLst>
          </p:cNvPr>
          <p:cNvSpPr txBox="1"/>
          <p:nvPr/>
        </p:nvSpPr>
        <p:spPr>
          <a:xfrm>
            <a:off x="8099387" y="4094830"/>
            <a:ext cx="2948651" cy="1754326"/>
          </a:xfrm>
          <a:prstGeom prst="rect">
            <a:avLst/>
          </a:prstGeom>
          <a:noFill/>
        </p:spPr>
        <p:txBody>
          <a:bodyPr wrap="square">
            <a:spAutoFit/>
          </a:bodyPr>
          <a:lstStyle/>
          <a:p>
            <a:r>
              <a:rPr lang="en-US" i="1" dirty="0">
                <a:solidFill>
                  <a:srgbClr val="333333"/>
                </a:solidFill>
                <a:latin typeface="Lora" pitchFamily="2" charset="0"/>
              </a:rPr>
              <a:t>G</a:t>
            </a:r>
            <a:r>
              <a:rPr lang="en-US" sz="1800" b="0" i="1" dirty="0">
                <a:solidFill>
                  <a:srgbClr val="333333"/>
                </a:solidFill>
                <a:effectLst/>
                <a:latin typeface="Lora" pitchFamily="2" charset="0"/>
              </a:rPr>
              <a:t>oals of this survey:</a:t>
            </a:r>
          </a:p>
          <a:p>
            <a:endParaRPr lang="en-US" sz="1800" b="0" i="1" dirty="0">
              <a:solidFill>
                <a:srgbClr val="333333"/>
              </a:solidFill>
              <a:effectLst/>
              <a:latin typeface="Lora" pitchFamily="2" charset="0"/>
            </a:endParaRPr>
          </a:p>
          <a:p>
            <a:pPr marL="285750" indent="-285750">
              <a:buFont typeface="Arial" panose="020B0604020202020204" pitchFamily="34" charset="0"/>
              <a:buChar char="•"/>
            </a:pPr>
            <a:r>
              <a:rPr lang="en-US" sz="1800" b="0" i="1" dirty="0">
                <a:solidFill>
                  <a:srgbClr val="333333"/>
                </a:solidFill>
                <a:effectLst/>
                <a:latin typeface="Lora" pitchFamily="2" charset="0"/>
              </a:rPr>
              <a:t>gauge current public opinion on deer</a:t>
            </a:r>
          </a:p>
          <a:p>
            <a:pPr marL="285750" indent="-285750">
              <a:buFont typeface="Arial" panose="020B0604020202020204" pitchFamily="34" charset="0"/>
              <a:buChar char="•"/>
            </a:pPr>
            <a:r>
              <a:rPr lang="en-US" sz="1800" b="0" i="1" dirty="0">
                <a:solidFill>
                  <a:srgbClr val="333333"/>
                </a:solidFill>
                <a:effectLst/>
                <a:latin typeface="Lora" pitchFamily="2" charset="0"/>
              </a:rPr>
              <a:t>raise awareness of the issue.</a:t>
            </a:r>
            <a:endParaRPr lang="en-US" dirty="0"/>
          </a:p>
        </p:txBody>
      </p:sp>
    </p:spTree>
    <p:extLst>
      <p:ext uri="{BB962C8B-B14F-4D97-AF65-F5344CB8AC3E}">
        <p14:creationId xmlns:p14="http://schemas.microsoft.com/office/powerpoint/2010/main" val="376892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650DCF-BF19-F927-208D-D0BF6232C445}"/>
              </a:ext>
            </a:extLst>
          </p:cNvPr>
          <p:cNvSpPr txBox="1"/>
          <p:nvPr/>
        </p:nvSpPr>
        <p:spPr>
          <a:xfrm>
            <a:off x="823659" y="1320880"/>
            <a:ext cx="6887991" cy="3046988"/>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333333"/>
                </a:solidFill>
                <a:effectLst/>
                <a:latin typeface="Lora" pitchFamily="2" charset="0"/>
              </a:rPr>
              <a:t>Health of the deer herd</a:t>
            </a:r>
          </a:p>
          <a:p>
            <a:pPr marL="285750" indent="-285750">
              <a:buFont typeface="Arial" panose="020B0604020202020204" pitchFamily="34" charset="0"/>
              <a:buChar char="•"/>
            </a:pPr>
            <a:r>
              <a:rPr lang="en-US" sz="2400" b="0" i="0" dirty="0">
                <a:solidFill>
                  <a:srgbClr val="333333"/>
                </a:solidFill>
                <a:effectLst/>
                <a:latin typeface="Lora" pitchFamily="2" charset="0"/>
              </a:rPr>
              <a:t>Injuries to deer through inter</a:t>
            </a:r>
            <a:r>
              <a:rPr lang="en-US" sz="2400" dirty="0">
                <a:solidFill>
                  <a:srgbClr val="333333"/>
                </a:solidFill>
                <a:latin typeface="Lora" pitchFamily="2" charset="0"/>
              </a:rPr>
              <a:t>actions with human environment </a:t>
            </a:r>
          </a:p>
          <a:p>
            <a:pPr marL="285750" indent="-285750">
              <a:buFont typeface="Arial" panose="020B0604020202020204" pitchFamily="34" charset="0"/>
              <a:buChar char="•"/>
            </a:pPr>
            <a:r>
              <a:rPr lang="en-US" sz="2400" dirty="0">
                <a:solidFill>
                  <a:srgbClr val="333333"/>
                </a:solidFill>
                <a:latin typeface="Lora" pitchFamily="2" charset="0"/>
              </a:rPr>
              <a:t>Damage to gardens and landscaping</a:t>
            </a:r>
          </a:p>
          <a:p>
            <a:pPr marL="285750" indent="-285750">
              <a:buFont typeface="Arial" panose="020B0604020202020204" pitchFamily="34" charset="0"/>
              <a:buChar char="•"/>
            </a:pPr>
            <a:r>
              <a:rPr lang="en-US" sz="2400" b="0" i="0" dirty="0">
                <a:solidFill>
                  <a:srgbClr val="333333"/>
                </a:solidFill>
                <a:effectLst/>
                <a:latin typeface="Lora" pitchFamily="2" charset="0"/>
              </a:rPr>
              <a:t>Lyme and other tick-borne diseases</a:t>
            </a:r>
          </a:p>
          <a:p>
            <a:pPr marL="285750" indent="-285750">
              <a:buFont typeface="Arial" panose="020B0604020202020204" pitchFamily="34" charset="0"/>
              <a:buChar char="•"/>
            </a:pPr>
            <a:r>
              <a:rPr lang="en-US" sz="2400" dirty="0">
                <a:solidFill>
                  <a:srgbClr val="333333"/>
                </a:solidFill>
                <a:latin typeface="Lora" pitchFamily="2" charset="0"/>
              </a:rPr>
              <a:t>Deer/vehicle collisions</a:t>
            </a:r>
          </a:p>
          <a:p>
            <a:pPr marL="285750" indent="-285750">
              <a:buFont typeface="Arial" panose="020B0604020202020204" pitchFamily="34" charset="0"/>
              <a:buChar char="•"/>
            </a:pPr>
            <a:r>
              <a:rPr lang="en-US" sz="2400" dirty="0" err="1">
                <a:solidFill>
                  <a:srgbClr val="333333"/>
                </a:solidFill>
                <a:latin typeface="Lora" pitchFamily="2" charset="0"/>
              </a:rPr>
              <a:t>Overbrowsing</a:t>
            </a:r>
            <a:r>
              <a:rPr lang="en-US" sz="2400" dirty="0">
                <a:solidFill>
                  <a:srgbClr val="333333"/>
                </a:solidFill>
                <a:latin typeface="Lora" pitchFamily="2" charset="0"/>
              </a:rPr>
              <a:t>, resulting in erosion and flooding</a:t>
            </a:r>
          </a:p>
        </p:txBody>
      </p:sp>
      <p:sp>
        <p:nvSpPr>
          <p:cNvPr id="5" name="TextBox 4">
            <a:extLst>
              <a:ext uri="{FF2B5EF4-FFF2-40B4-BE49-F238E27FC236}">
                <a16:creationId xmlns:a16="http://schemas.microsoft.com/office/drawing/2014/main" id="{CD6FFE42-B1B4-2BC5-76E2-F91F9A3AC500}"/>
              </a:ext>
            </a:extLst>
          </p:cNvPr>
          <p:cNvSpPr txBox="1"/>
          <p:nvPr/>
        </p:nvSpPr>
        <p:spPr>
          <a:xfrm>
            <a:off x="401632" y="380471"/>
            <a:ext cx="6093618" cy="707886"/>
          </a:xfrm>
          <a:prstGeom prst="rect">
            <a:avLst/>
          </a:prstGeom>
          <a:noFill/>
        </p:spPr>
        <p:txBody>
          <a:bodyPr wrap="square">
            <a:spAutoFit/>
          </a:bodyPr>
          <a:lstStyle/>
          <a:p>
            <a:pPr algn="ctr"/>
            <a:r>
              <a:rPr lang="en-US" sz="4000" b="1" dirty="0">
                <a:solidFill>
                  <a:srgbClr val="333333"/>
                </a:solidFill>
                <a:latin typeface="Open Sans" panose="020B0606030504020204" pitchFamily="34" charset="0"/>
              </a:rPr>
              <a:t>Problem Definition</a:t>
            </a:r>
            <a:endParaRPr lang="en-US" sz="4000" dirty="0"/>
          </a:p>
        </p:txBody>
      </p:sp>
      <p:sp>
        <p:nvSpPr>
          <p:cNvPr id="7" name="TextBox 6">
            <a:extLst>
              <a:ext uri="{FF2B5EF4-FFF2-40B4-BE49-F238E27FC236}">
                <a16:creationId xmlns:a16="http://schemas.microsoft.com/office/drawing/2014/main" id="{72D9B2FE-7B72-9C9A-37C0-94CCD9CDB2DE}"/>
              </a:ext>
            </a:extLst>
          </p:cNvPr>
          <p:cNvSpPr txBox="1"/>
          <p:nvPr/>
        </p:nvSpPr>
        <p:spPr>
          <a:xfrm>
            <a:off x="4025780" y="5537120"/>
            <a:ext cx="7682073" cy="646331"/>
          </a:xfrm>
          <a:prstGeom prst="rect">
            <a:avLst/>
          </a:prstGeom>
          <a:noFill/>
        </p:spPr>
        <p:txBody>
          <a:bodyPr wrap="square">
            <a:spAutoFit/>
          </a:bodyPr>
          <a:lstStyle/>
          <a:p>
            <a:r>
              <a:rPr lang="en-US" b="0" i="1" dirty="0">
                <a:solidFill>
                  <a:srgbClr val="333333"/>
                </a:solidFill>
                <a:effectLst/>
                <a:latin typeface="Lora" pitchFamily="2" charset="0"/>
              </a:rPr>
              <a:t>Problems determined from results of survey and complaints/concerns brought to the attention of various entities in the City of Oneonta</a:t>
            </a:r>
          </a:p>
        </p:txBody>
      </p:sp>
      <p:pic>
        <p:nvPicPr>
          <p:cNvPr id="6" name="Picture 5">
            <a:extLst>
              <a:ext uri="{FF2B5EF4-FFF2-40B4-BE49-F238E27FC236}">
                <a16:creationId xmlns:a16="http://schemas.microsoft.com/office/drawing/2014/main" id="{EBC51E0C-0576-6179-A98F-EF93F4F79034}"/>
              </a:ext>
            </a:extLst>
          </p:cNvPr>
          <p:cNvPicPr>
            <a:picLocks noChangeAspect="1"/>
          </p:cNvPicPr>
          <p:nvPr/>
        </p:nvPicPr>
        <p:blipFill>
          <a:blip r:embed="rId3"/>
          <a:stretch>
            <a:fillRect/>
          </a:stretch>
        </p:blipFill>
        <p:spPr>
          <a:xfrm>
            <a:off x="8276135" y="380471"/>
            <a:ext cx="3314760" cy="3172496"/>
          </a:xfrm>
          <a:prstGeom prst="rect">
            <a:avLst/>
          </a:prstGeom>
        </p:spPr>
      </p:pic>
      <p:sp>
        <p:nvSpPr>
          <p:cNvPr id="10" name="TextBox 9">
            <a:extLst>
              <a:ext uri="{FF2B5EF4-FFF2-40B4-BE49-F238E27FC236}">
                <a16:creationId xmlns:a16="http://schemas.microsoft.com/office/drawing/2014/main" id="{07FEF415-9418-A22B-B34D-0C4B80836CDF}"/>
              </a:ext>
            </a:extLst>
          </p:cNvPr>
          <p:cNvSpPr txBox="1"/>
          <p:nvPr/>
        </p:nvSpPr>
        <p:spPr>
          <a:xfrm>
            <a:off x="3908822" y="4367868"/>
            <a:ext cx="7682073" cy="830997"/>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333333"/>
                </a:solidFill>
                <a:effectLst/>
                <a:latin typeface="Lora" pitchFamily="2" charset="0"/>
              </a:rPr>
              <a:t>Damage to forests and farm crops </a:t>
            </a:r>
          </a:p>
          <a:p>
            <a:pPr marL="285750" indent="-285750">
              <a:buFont typeface="Arial" panose="020B0604020202020204" pitchFamily="34" charset="0"/>
              <a:buChar char="•"/>
            </a:pPr>
            <a:r>
              <a:rPr lang="en-US" sz="2400" dirty="0">
                <a:solidFill>
                  <a:srgbClr val="333333"/>
                </a:solidFill>
                <a:latin typeface="Lora" pitchFamily="2" charset="0"/>
              </a:rPr>
              <a:t>Decreased biodiversity</a:t>
            </a:r>
          </a:p>
        </p:txBody>
      </p:sp>
      <p:pic>
        <p:nvPicPr>
          <p:cNvPr id="12" name="Picture 11">
            <a:extLst>
              <a:ext uri="{FF2B5EF4-FFF2-40B4-BE49-F238E27FC236}">
                <a16:creationId xmlns:a16="http://schemas.microsoft.com/office/drawing/2014/main" id="{C9894F31-01B1-79EF-F594-96856F4F1688}"/>
              </a:ext>
            </a:extLst>
          </p:cNvPr>
          <p:cNvPicPr>
            <a:picLocks noChangeAspect="1"/>
          </p:cNvPicPr>
          <p:nvPr/>
        </p:nvPicPr>
        <p:blipFill>
          <a:blip r:embed="rId4"/>
          <a:stretch>
            <a:fillRect/>
          </a:stretch>
        </p:blipFill>
        <p:spPr>
          <a:xfrm>
            <a:off x="823659" y="4442809"/>
            <a:ext cx="2791411" cy="1880407"/>
          </a:xfrm>
          <a:prstGeom prst="rect">
            <a:avLst/>
          </a:prstGeom>
        </p:spPr>
      </p:pic>
    </p:spTree>
    <p:extLst>
      <p:ext uri="{BB962C8B-B14F-4D97-AF65-F5344CB8AC3E}">
        <p14:creationId xmlns:p14="http://schemas.microsoft.com/office/powerpoint/2010/main" val="218810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4B375-4C01-E597-B00C-75B4BF320CF1}"/>
              </a:ext>
            </a:extLst>
          </p:cNvPr>
          <p:cNvSpPr txBox="1"/>
          <p:nvPr/>
        </p:nvSpPr>
        <p:spPr>
          <a:xfrm>
            <a:off x="1080145" y="1727993"/>
            <a:ext cx="7358904"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High-density populations harm deer through:</a:t>
            </a:r>
          </a:p>
        </p:txBody>
      </p:sp>
      <p:sp>
        <p:nvSpPr>
          <p:cNvPr id="5" name="TextBox 4">
            <a:extLst>
              <a:ext uri="{FF2B5EF4-FFF2-40B4-BE49-F238E27FC236}">
                <a16:creationId xmlns:a16="http://schemas.microsoft.com/office/drawing/2014/main" id="{79E10E7A-5618-2DC4-3BC6-30CD35BF3BC4}"/>
              </a:ext>
            </a:extLst>
          </p:cNvPr>
          <p:cNvSpPr txBox="1"/>
          <p:nvPr/>
        </p:nvSpPr>
        <p:spPr>
          <a:xfrm>
            <a:off x="876962" y="2744530"/>
            <a:ext cx="5005668" cy="2092881"/>
          </a:xfrm>
          <a:prstGeom prst="rect">
            <a:avLst/>
          </a:prstGeom>
          <a:noFill/>
        </p:spPr>
        <p:txBody>
          <a:bodyPr wrap="square">
            <a:spAutoFit/>
          </a:bodyPr>
          <a:lstStyle/>
          <a:p>
            <a:pPr marL="34290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Increased transmission of diseases and parasites</a:t>
            </a:r>
          </a:p>
          <a:p>
            <a:pPr marL="342900" indent="-3429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Increased competition for food</a:t>
            </a:r>
          </a:p>
          <a:p>
            <a:pPr marL="342900" indent="-3429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CE1B3BA-77A8-340A-F7B4-A7062FD629FE}"/>
              </a:ext>
            </a:extLst>
          </p:cNvPr>
          <p:cNvSpPr txBox="1"/>
          <p:nvPr/>
        </p:nvSpPr>
        <p:spPr>
          <a:xfrm>
            <a:off x="1051682" y="670007"/>
            <a:ext cx="8369622" cy="492443"/>
          </a:xfrm>
          <a:prstGeom prst="rect">
            <a:avLst/>
          </a:prstGeom>
          <a:noFill/>
        </p:spPr>
        <p:txBody>
          <a:bodyPr wrap="square">
            <a:spAutoFit/>
          </a:bodyPr>
          <a:lstStyle/>
          <a:p>
            <a:r>
              <a:rPr lang="en-US" sz="2600" b="1" dirty="0">
                <a:latin typeface="Times New Roman" panose="02020603050405020304" pitchFamily="18" charset="0"/>
                <a:cs typeface="Times New Roman" panose="02020603050405020304" pitchFamily="18" charset="0"/>
              </a:rPr>
              <a:t>Deer in lower-density populations tend to be healthier.</a:t>
            </a:r>
            <a:r>
              <a:rPr lang="en-US" sz="1800" b="1" dirty="0">
                <a:latin typeface="Times New Roman" panose="02020603050405020304" pitchFamily="18" charset="0"/>
                <a:cs typeface="Times New Roman" panose="02020603050405020304" pitchFamily="18" charset="0"/>
              </a:rPr>
              <a:t> </a:t>
            </a:r>
            <a:endParaRPr lang="en-US" b="1" dirty="0"/>
          </a:p>
        </p:txBody>
      </p:sp>
      <p:sp>
        <p:nvSpPr>
          <p:cNvPr id="9" name="TextBox 8">
            <a:extLst>
              <a:ext uri="{FF2B5EF4-FFF2-40B4-BE49-F238E27FC236}">
                <a16:creationId xmlns:a16="http://schemas.microsoft.com/office/drawing/2014/main" id="{7FC72A8F-588A-ED19-784D-BC5841606E59}"/>
              </a:ext>
            </a:extLst>
          </p:cNvPr>
          <p:cNvSpPr txBox="1"/>
          <p:nvPr/>
        </p:nvSpPr>
        <p:spPr>
          <a:xfrm>
            <a:off x="911038" y="5731208"/>
            <a:ext cx="6098240" cy="369332"/>
          </a:xfrm>
          <a:prstGeom prst="rect">
            <a:avLst/>
          </a:prstGeom>
          <a:noFill/>
        </p:spPr>
        <p:txBody>
          <a:bodyPr wrap="square">
            <a:spAutoFit/>
          </a:bodyPr>
          <a:lstStyle/>
          <a:p>
            <a:r>
              <a:rPr lang="en-US" dirty="0">
                <a:hlinkClick r:id="rId2"/>
              </a:rPr>
              <a:t>https://www.dec.ny.gov/animals/104911.html</a:t>
            </a:r>
            <a:endParaRPr lang="en-US" dirty="0"/>
          </a:p>
        </p:txBody>
      </p:sp>
      <p:pic>
        <p:nvPicPr>
          <p:cNvPr id="11" name="Picture 10">
            <a:extLst>
              <a:ext uri="{FF2B5EF4-FFF2-40B4-BE49-F238E27FC236}">
                <a16:creationId xmlns:a16="http://schemas.microsoft.com/office/drawing/2014/main" id="{61B731F3-CE84-AFCC-7C68-444C0074C0E2}"/>
              </a:ext>
            </a:extLst>
          </p:cNvPr>
          <p:cNvPicPr>
            <a:picLocks noChangeAspect="1"/>
          </p:cNvPicPr>
          <p:nvPr/>
        </p:nvPicPr>
        <p:blipFill>
          <a:blip r:embed="rId3"/>
          <a:stretch>
            <a:fillRect/>
          </a:stretch>
        </p:blipFill>
        <p:spPr>
          <a:xfrm>
            <a:off x="7527570" y="2801430"/>
            <a:ext cx="3787468" cy="1699407"/>
          </a:xfrm>
          <a:prstGeom prst="rect">
            <a:avLst/>
          </a:prstGeom>
        </p:spPr>
      </p:pic>
      <p:sp>
        <p:nvSpPr>
          <p:cNvPr id="4" name="TextBox 3">
            <a:extLst>
              <a:ext uri="{FF2B5EF4-FFF2-40B4-BE49-F238E27FC236}">
                <a16:creationId xmlns:a16="http://schemas.microsoft.com/office/drawing/2014/main" id="{C4CA7A5E-0432-C9DD-F1DC-80C67621E819}"/>
              </a:ext>
            </a:extLst>
          </p:cNvPr>
          <p:cNvSpPr txBox="1"/>
          <p:nvPr/>
        </p:nvSpPr>
        <p:spPr>
          <a:xfrm>
            <a:off x="1447474" y="4885190"/>
            <a:ext cx="6097772" cy="461665"/>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So would it help the deer to feed them?</a:t>
            </a:r>
            <a:r>
              <a:rPr lang="en-US" sz="1800" i="1"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44214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597236" y="1044797"/>
            <a:ext cx="5548921" cy="1631216"/>
          </a:xfrm>
          <a:prstGeom prst="rect">
            <a:avLst/>
          </a:prstGeom>
          <a:noFill/>
        </p:spPr>
        <p:txBody>
          <a:bodyPr wrap="square">
            <a:spAutoFit/>
          </a:bodyPr>
          <a:lstStyle/>
          <a:p>
            <a:r>
              <a:rPr lang="en-US" sz="2800" dirty="0">
                <a:effectLst/>
                <a:latin typeface="Cambria" panose="02040503050406030204" pitchFamily="18" charset="0"/>
                <a:ea typeface="MS Mincho" panose="02020609040205080304" pitchFamily="49" charset="-128"/>
                <a:cs typeface="Times New Roman" panose="02020603050405020304" pitchFamily="18" charset="0"/>
              </a:rPr>
              <a:t>Why not feed the deer?</a:t>
            </a:r>
          </a:p>
          <a:p>
            <a:pPr marL="0" marR="0">
              <a:spcBef>
                <a:spcPts val="0"/>
              </a:spcBef>
              <a:spcAft>
                <a:spcPts val="0"/>
              </a:spcAft>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It is illegal to feed deer in New York State for the following reasons:</a:t>
            </a:r>
          </a:p>
        </p:txBody>
      </p:sp>
      <p:sp>
        <p:nvSpPr>
          <p:cNvPr id="6" name="TextBox 5">
            <a:extLst>
              <a:ext uri="{FF2B5EF4-FFF2-40B4-BE49-F238E27FC236}">
                <a16:creationId xmlns:a16="http://schemas.microsoft.com/office/drawing/2014/main" id="{6AFF3E49-52F3-7415-F93F-A19E2ADE821F}"/>
              </a:ext>
            </a:extLst>
          </p:cNvPr>
          <p:cNvSpPr txBox="1"/>
          <p:nvPr/>
        </p:nvSpPr>
        <p:spPr>
          <a:xfrm>
            <a:off x="336806" y="381880"/>
            <a:ext cx="6197103" cy="584775"/>
          </a:xfrm>
          <a:prstGeom prst="rect">
            <a:avLst/>
          </a:prstGeom>
          <a:noFill/>
        </p:spPr>
        <p:txBody>
          <a:bodyPr wrap="square">
            <a:spAutoFit/>
          </a:bodyPr>
          <a:lstStyle/>
          <a:p>
            <a:pPr marR="0" algn="ctr">
              <a:spcBef>
                <a:spcPts val="0"/>
              </a:spcBef>
              <a:spcAft>
                <a:spcPts val="0"/>
              </a:spcAft>
            </a:pPr>
            <a:r>
              <a:rPr lang="en-US" sz="3200" b="1" dirty="0">
                <a:latin typeface="Cambria" panose="02040503050406030204" pitchFamily="18" charset="0"/>
                <a:ea typeface="MS Mincho" panose="02020609040205080304" pitchFamily="49" charset="-128"/>
                <a:cs typeface="Times New Roman" panose="02020603050405020304" pitchFamily="18" charset="0"/>
              </a:rPr>
              <a:t>Killing the deer with kindness</a:t>
            </a:r>
          </a:p>
        </p:txBody>
      </p:sp>
      <p:sp>
        <p:nvSpPr>
          <p:cNvPr id="3" name="TextBox 2">
            <a:extLst>
              <a:ext uri="{FF2B5EF4-FFF2-40B4-BE49-F238E27FC236}">
                <a16:creationId xmlns:a16="http://schemas.microsoft.com/office/drawing/2014/main" id="{62402617-FA68-6FE8-9DD2-311B3E39D9A6}"/>
              </a:ext>
            </a:extLst>
          </p:cNvPr>
          <p:cNvSpPr txBox="1"/>
          <p:nvPr/>
        </p:nvSpPr>
        <p:spPr>
          <a:xfrm>
            <a:off x="377317" y="3136744"/>
            <a:ext cx="9897666"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Deer digest food with the help of microbes </a:t>
            </a:r>
          </a:p>
          <a:p>
            <a:r>
              <a:rPr lang="en-US" sz="2400" dirty="0">
                <a:latin typeface="Cambria" panose="02040503050406030204" pitchFamily="18" charset="0"/>
                <a:ea typeface="MS Mincho" panose="02020609040205080304" pitchFamily="49" charset="-128"/>
                <a:cs typeface="Times New Roman" panose="02020603050405020304" pitchFamily="18" charset="0"/>
              </a:rPr>
              <a:t>     in their stomachs that change with the seasons. </a:t>
            </a:r>
          </a:p>
          <a:p>
            <a:r>
              <a:rPr lang="en-US" sz="2400" dirty="0">
                <a:latin typeface="Cambria" panose="02040503050406030204" pitchFamily="18" charset="0"/>
                <a:ea typeface="MS Mincho" panose="02020609040205080304" pitchFamily="49" charset="-128"/>
                <a:cs typeface="Times New Roman" panose="02020603050405020304" pitchFamily="18" charset="0"/>
              </a:rPr>
              <a:t>     Feeding them may actually cause starvation. </a:t>
            </a: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Feeding deer brings them together, increasing the spread of disease such as chronic wasting disease.  </a:t>
            </a: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Because they become accustomed to humans, it increases the chances of spreading tick-borne diseases, deer/vehicle collisions.</a:t>
            </a:r>
            <a:endParaRPr lang="en-US" sz="2400" dirty="0"/>
          </a:p>
        </p:txBody>
      </p:sp>
      <p:pic>
        <p:nvPicPr>
          <p:cNvPr id="5" name="Picture 4">
            <a:extLst>
              <a:ext uri="{FF2B5EF4-FFF2-40B4-BE49-F238E27FC236}">
                <a16:creationId xmlns:a16="http://schemas.microsoft.com/office/drawing/2014/main" id="{F5A15ECA-37C7-1218-F5B0-CB2F31117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719" y="584066"/>
            <a:ext cx="4974045" cy="2879710"/>
          </a:xfrm>
          <a:prstGeom prst="rect">
            <a:avLst/>
          </a:prstGeom>
        </p:spPr>
      </p:pic>
      <p:sp>
        <p:nvSpPr>
          <p:cNvPr id="8" name="TextBox 7">
            <a:extLst>
              <a:ext uri="{FF2B5EF4-FFF2-40B4-BE49-F238E27FC236}">
                <a16:creationId xmlns:a16="http://schemas.microsoft.com/office/drawing/2014/main" id="{9910E806-88B1-987F-0947-587A533A517D}"/>
              </a:ext>
            </a:extLst>
          </p:cNvPr>
          <p:cNvSpPr txBox="1"/>
          <p:nvPr/>
        </p:nvSpPr>
        <p:spPr>
          <a:xfrm>
            <a:off x="7422266" y="3429000"/>
            <a:ext cx="3990371" cy="615553"/>
          </a:xfrm>
          <a:prstGeom prst="rect">
            <a:avLst/>
          </a:prstGeom>
          <a:noFill/>
        </p:spPr>
        <p:txBody>
          <a:bodyPr wrap="square">
            <a:spAutoFit/>
          </a:bodyPr>
          <a:lstStyle/>
          <a:p>
            <a:r>
              <a:rPr lang="en-US" sz="1600" dirty="0">
                <a:hlinkClick r:id="rId3"/>
              </a:rPr>
              <a:t>https://www.dec.ny.gov/animals/7197.html</a:t>
            </a:r>
            <a:endParaRPr lang="en-US" sz="1600" dirty="0"/>
          </a:p>
          <a:p>
            <a:endParaRPr lang="en-US" dirty="0"/>
          </a:p>
        </p:txBody>
      </p:sp>
    </p:spTree>
    <p:extLst>
      <p:ext uri="{BB962C8B-B14F-4D97-AF65-F5344CB8AC3E}">
        <p14:creationId xmlns:p14="http://schemas.microsoft.com/office/powerpoint/2010/main" val="376016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3A98A-A2AF-D30A-1E47-B869646C518A}"/>
              </a:ext>
            </a:extLst>
          </p:cNvPr>
          <p:cNvSpPr txBox="1"/>
          <p:nvPr/>
        </p:nvSpPr>
        <p:spPr>
          <a:xfrm>
            <a:off x="978568" y="1298451"/>
            <a:ext cx="9582151" cy="830997"/>
          </a:xfrm>
          <a:prstGeom prst="rect">
            <a:avLst/>
          </a:prstGeom>
          <a:noFill/>
        </p:spPr>
        <p:txBody>
          <a:bodyPr wrap="square">
            <a:spAutoFit/>
          </a:bodyPr>
          <a:lstStyle/>
          <a:p>
            <a:pPr marL="0" marR="0">
              <a:spcBef>
                <a:spcPts val="0"/>
              </a:spcBef>
              <a:spcAft>
                <a:spcPts val="0"/>
              </a:spcAft>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The goal of the Deer Management Plan is not to eliminate deer. The goal is to: </a:t>
            </a:r>
          </a:p>
        </p:txBody>
      </p:sp>
      <p:sp>
        <p:nvSpPr>
          <p:cNvPr id="6" name="TextBox 5">
            <a:extLst>
              <a:ext uri="{FF2B5EF4-FFF2-40B4-BE49-F238E27FC236}">
                <a16:creationId xmlns:a16="http://schemas.microsoft.com/office/drawing/2014/main" id="{6AFF3E49-52F3-7415-F93F-A19E2ADE821F}"/>
              </a:ext>
            </a:extLst>
          </p:cNvPr>
          <p:cNvSpPr txBox="1"/>
          <p:nvPr/>
        </p:nvSpPr>
        <p:spPr>
          <a:xfrm>
            <a:off x="1285155" y="475427"/>
            <a:ext cx="7924800" cy="584775"/>
          </a:xfrm>
          <a:prstGeom prst="rect">
            <a:avLst/>
          </a:prstGeom>
          <a:noFill/>
        </p:spPr>
        <p:txBody>
          <a:bodyPr wrap="square">
            <a:spAutoFit/>
          </a:bodyPr>
          <a:lstStyle/>
          <a:p>
            <a:pPr marL="0" marR="0" algn="ctr">
              <a:spcBef>
                <a:spcPts val="0"/>
              </a:spcBef>
              <a:spcAft>
                <a:spcPts val="0"/>
              </a:spcAft>
            </a:pPr>
            <a:r>
              <a:rPr lang="en-US" sz="3200" b="1" dirty="0">
                <a:effectLst/>
                <a:latin typeface="Cambria" panose="02040503050406030204" pitchFamily="18" charset="0"/>
                <a:ea typeface="MS Mincho" panose="02020609040205080304" pitchFamily="49" charset="-128"/>
                <a:cs typeface="Times New Roman" panose="02020603050405020304" pitchFamily="18" charset="0"/>
              </a:rPr>
              <a:t>GOALS of the Deer Management Policy</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AB511E9D-986F-8451-23F9-16C85286B130}"/>
              </a:ext>
            </a:extLst>
          </p:cNvPr>
          <p:cNvSpPr txBox="1"/>
          <p:nvPr/>
        </p:nvSpPr>
        <p:spPr>
          <a:xfrm>
            <a:off x="978568" y="2367697"/>
            <a:ext cx="10079292"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Safely and effectively reduce the deer population to a sustainable level</a:t>
            </a: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Maintain a socially acceptable level for the deer population</a:t>
            </a: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Revitalize native plants and preserve healthy local forests and farmlands</a:t>
            </a: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Decrease property damage</a:t>
            </a: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D</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ecrease deer/car collisions</a:t>
            </a: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D</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ecrease tick exposure</a:t>
            </a: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support a community that is well-educated on living with deer while reducing human-deer conflict.</a:t>
            </a:r>
          </a:p>
        </p:txBody>
      </p:sp>
    </p:spTree>
    <p:extLst>
      <p:ext uri="{BB962C8B-B14F-4D97-AF65-F5344CB8AC3E}">
        <p14:creationId xmlns:p14="http://schemas.microsoft.com/office/powerpoint/2010/main" val="96529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19385</TotalTime>
  <Words>1882</Words>
  <Application>Microsoft Office PowerPoint</Application>
  <PresentationFormat>Widescreen</PresentationFormat>
  <Paragraphs>206</Paragraphs>
  <Slides>30</Slides>
  <Notes>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Cambria</vt:lpstr>
      <vt:lpstr>Helvetica</vt:lpstr>
      <vt:lpstr>Lora</vt:lpstr>
      <vt:lpstr>Open Sans</vt:lpstr>
      <vt:lpstr>Symbol</vt:lpstr>
      <vt:lpstr>Times New Roman</vt:lpstr>
      <vt:lpstr>Office Theme</vt:lpstr>
      <vt:lpstr>COMMUNITY-BASED  DEER MANAGEMENT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COMMUNITY-BASED  DEER MANAGEMENT PLAN</dc:title>
  <dc:creator>Sandy Bright</dc:creator>
  <cp:lastModifiedBy>Sandy Bright</cp:lastModifiedBy>
  <cp:revision>99</cp:revision>
  <dcterms:created xsi:type="dcterms:W3CDTF">2022-11-03T23:56:41Z</dcterms:created>
  <dcterms:modified xsi:type="dcterms:W3CDTF">2022-11-28T17:49:37Z</dcterms:modified>
</cp:coreProperties>
</file>